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12192000" cy="6858000"/>
  <p:notesSz cx="6858000" cy="9144000"/>
  <p:embeddedFontLst>
    <p:embeddedFont>
      <p:font typeface="Architects Daughter" panose="020B0604020202020204" charset="0"/>
      <p:regular r:id="rId30"/>
    </p:embeddedFont>
    <p:embeddedFont>
      <p:font typeface="Roboto" panose="02000000000000000000" pitchFamily="2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8" roundtripDataSignature="AMtx7mh+gqjiXC5I4k9Q/BEEYGhiTjOX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/>
    <p:restoredTop sz="79355"/>
  </p:normalViewPr>
  <p:slideViewPr>
    <p:cSldViewPr snapToGrid="0">
      <p:cViewPr varScale="1">
        <p:scale>
          <a:sx n="67" d="100"/>
          <a:sy n="67" d="100"/>
        </p:scale>
        <p:origin x="888" y="2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yuni Muhamad" userId="b3d3b104c7683f66" providerId="LiveId" clId="{800F72FF-3866-4D77-B2D3-A39BDE20FC69}"/>
    <pc:docChg chg="modSld">
      <pc:chgData name="Ayuni Muhamad" userId="b3d3b104c7683f66" providerId="LiveId" clId="{800F72FF-3866-4D77-B2D3-A39BDE20FC69}" dt="2025-08-05T02:17:19.268" v="110" actId="20577"/>
      <pc:docMkLst>
        <pc:docMk/>
      </pc:docMkLst>
      <pc:sldChg chg="modNotesTx">
        <pc:chgData name="Ayuni Muhamad" userId="b3d3b104c7683f66" providerId="LiveId" clId="{800F72FF-3866-4D77-B2D3-A39BDE20FC69}" dt="2025-08-05T02:17:19.268" v="110" actId="20577"/>
        <pc:sldMkLst>
          <pc:docMk/>
          <pc:sldMk cId="0" sldId="26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Good morning/afternoon.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Today, I will be presenting Lecture 5 from the Clinical Practice Guidelines on the Management of Asthma in Adults – Second Edition. This lecture focuses on asthma exacerbation, a critical component of asthma care in emergency and primary care settings.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6" name="Google Shape;11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2" name="Google Shape;212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dirty="0"/>
              <a:t>HFNC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Provides warmed, humidified oxygen at high flow rates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Reduces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respiratory rate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and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work of breathing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Maintains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positive end-expiratory pressure (PEEP)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, helping alveolar recruitment</a:t>
            </a:r>
          </a:p>
          <a:p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dirty="0"/>
              <a:t>A RCTs published in 2020 &amp; 2021showed that HFNC results in </a:t>
            </a:r>
            <a:r>
              <a:rPr lang="en-MY" b="1" dirty="0"/>
              <a:t>better oxygenation</a:t>
            </a:r>
            <a:r>
              <a:rPr lang="en-MY" dirty="0"/>
              <a:t>, </a:t>
            </a:r>
            <a:r>
              <a:rPr lang="en-MY" b="1" dirty="0"/>
              <a:t>lower RR and HR</a:t>
            </a:r>
            <a:r>
              <a:rPr lang="en-MY" dirty="0"/>
              <a:t>, and </a:t>
            </a:r>
            <a:r>
              <a:rPr lang="en-MY" b="1" dirty="0"/>
              <a:t>higher comfort scores</a:t>
            </a:r>
            <a:r>
              <a:rPr lang="en-MY" dirty="0"/>
              <a:t> compared to conventional oxygen therapy (COT).</a:t>
            </a:r>
          </a:p>
          <a:p>
            <a:r>
              <a:rPr lang="en-MY" dirty="0"/>
              <a:t>Patients also report </a:t>
            </a:r>
            <a:r>
              <a:rPr lang="en-MY" b="1" dirty="0"/>
              <a:t>less dyspnoea</a:t>
            </a:r>
            <a:r>
              <a:rPr lang="en-MY" dirty="0"/>
              <a:t> and better tolerance.</a:t>
            </a:r>
          </a:p>
          <a:p>
            <a:endParaRPr lang="en-MY" dirty="0"/>
          </a:p>
          <a:p>
            <a:r>
              <a:rPr lang="en-MY" dirty="0"/>
              <a:t>NIV- One </a:t>
            </a:r>
            <a:r>
              <a:rPr lang="en-MY" dirty="0" err="1"/>
              <a:t>retorpective</a:t>
            </a:r>
            <a:r>
              <a:rPr lang="en-MY" dirty="0"/>
              <a:t> study patients admitted to </a:t>
            </a:r>
            <a:r>
              <a:rPr lang="en-MY" dirty="0" err="1"/>
              <a:t>icu</a:t>
            </a:r>
            <a:r>
              <a:rPr lang="en-MY" dirty="0"/>
              <a:t>-  reduces risk of intubation and in hospital mortality</a:t>
            </a:r>
          </a:p>
          <a:p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3" name="Google Shape;213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0" name="Google Shape;220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Now let’s talk about your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workhorse medication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during an asthma exacerbation: the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short-acting </a:t>
            </a:r>
            <a:r>
              <a:rPr lang="el-GR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β2-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agonist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, or SABA.</a:t>
            </a: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🚨 Why are </a:t>
            </a:r>
            <a:r>
              <a:rPr lang="el-GR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β2-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agonists so important?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During an asthma attack, smooth muscle constriction in the bronchi causes significant airway narrowing.</a:t>
            </a:r>
            <a:b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l-GR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β2-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agonists like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salbutamol (</a:t>
            </a:r>
            <a:r>
              <a:rPr lang="en-MY" sz="1200" b="1" i="0" u="none" strike="noStrike" cap="none" dirty="0" err="1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albuterol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)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relax these muscles, rapidly improving airflow and relieving symptoms like wheeze, cough, and breathlessness.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💡 </a:t>
            </a:r>
            <a:r>
              <a:rPr lang="en-MY" sz="1200" b="0" i="1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In acute asthma, bronchodilation is priority number one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How do you administer it? Depends on severity:</a:t>
            </a: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✅ Mild to Moderate Exacerbation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Use </a:t>
            </a:r>
            <a:r>
              <a:rPr lang="en-MY" sz="1200" b="1" i="0" u="none" strike="noStrike" cap="none" dirty="0" err="1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pMDI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 with spacer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This method is as effective as nebulisation, and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more accessible in primary care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🧠 </a:t>
            </a:r>
            <a:r>
              <a:rPr lang="en-MY" sz="1200" b="0" i="1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Bonus: Using a spacer reduces side effects and improves drug delivery to the lungs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⚠️ Severe to Life-Threatening Exacerbation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Go for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continuous nebulisation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 using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oxygen as the driving gas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(not air!)—this is crucial in hypoxic patients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21" name="Google Shape;221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7" name="Google Shape;237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Now that we’ve covered </a:t>
            </a:r>
            <a:r>
              <a:rPr lang="el-GR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β2-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agonists, let’s bring in their powerful sidekick—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ipratropium bromide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, a short-acting muscarinic antagonist (SAMA).</a:t>
            </a:r>
          </a:p>
          <a:p>
            <a:endParaRPr lang="en-MY" dirty="0"/>
          </a:p>
          <a:p>
            <a:r>
              <a:rPr lang="en-MY" dirty="0"/>
              <a:t>While </a:t>
            </a:r>
            <a:r>
              <a:rPr lang="el-GR" dirty="0"/>
              <a:t>β2-</a:t>
            </a:r>
            <a:r>
              <a:rPr lang="en-MY" dirty="0"/>
              <a:t>agonists act on </a:t>
            </a:r>
            <a:r>
              <a:rPr lang="en-MY" b="1" dirty="0"/>
              <a:t>sympathetic </a:t>
            </a:r>
            <a:r>
              <a:rPr lang="el-GR" b="1" dirty="0"/>
              <a:t>β2 </a:t>
            </a:r>
            <a:r>
              <a:rPr lang="en-MY" b="1" dirty="0"/>
              <a:t>receptors</a:t>
            </a:r>
            <a:r>
              <a:rPr lang="en-MY" dirty="0"/>
              <a:t>, ipratropium works on the </a:t>
            </a:r>
            <a:r>
              <a:rPr lang="en-MY" b="1" dirty="0"/>
              <a:t>parasympathetic system</a:t>
            </a:r>
            <a:endParaRPr lang="en-MY" dirty="0"/>
          </a:p>
          <a:p>
            <a:r>
              <a:rPr lang="en-MY" dirty="0"/>
              <a:t>It blocks </a:t>
            </a:r>
            <a:r>
              <a:rPr lang="en-MY" b="1" dirty="0"/>
              <a:t>muscarinic receptors (M3)</a:t>
            </a:r>
            <a:r>
              <a:rPr lang="en-MY" dirty="0"/>
              <a:t> in the bronchial smooth muscle → prevents bronchoconstriction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We will start ipratropium bromide when patient not responding to SABA alone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 major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Cochrane review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(Kirkland et al., 2017) showed that adding ipratropium to SABA in adult asthma exacerbation: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Reduced risk of hospitalisation by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28%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(RR = 0.72)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Improved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FEV1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and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PEF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significantly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Greater improvement in peak flow compared to SABA alone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8" name="Google Shape;238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Steroids are your long-game.</a:t>
            </a: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They don’t work instantly—but they reduce inflammation and prevent relapses</a:t>
            </a:r>
            <a:r>
              <a:rPr lang="en-MY" dirty="0">
                <a:effectLst/>
              </a:rPr>
              <a:t> 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Asthma is fundamentally an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inflammatory disease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. During an exacerbation, there’s: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Increased airway </a:t>
            </a:r>
            <a:r>
              <a:rPr lang="en-MY" sz="1200" b="0" i="0" u="none" strike="noStrike" cap="none" dirty="0" err="1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edema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Mucus plugging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Inflammatory cell infiltration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🧠 Corticosteroids reduce all of this. 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Evidence Supports It: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Early corticosteroids reduce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hospital admissions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Prevent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relapse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and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re-presentation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Shortens recovery time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Oral route is preferred when possible</a:t>
            </a:r>
            <a:endParaRPr dirty="0"/>
          </a:p>
        </p:txBody>
      </p:sp>
      <p:sp>
        <p:nvSpPr>
          <p:cNvPr id="246" name="Google Shape;246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3" name="Google Shape;253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Now let’s address a common question:</a:t>
            </a:r>
            <a:br>
              <a:rPr lang="en-MY" dirty="0"/>
            </a:b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Do we continue inhaled corticosteroids (ICS) during an exacerbation?</a:t>
            </a:r>
            <a:br>
              <a:rPr lang="en-MY" dirty="0"/>
            </a:b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Short answer: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Yes. Absolutely.</a:t>
            </a:r>
          </a:p>
          <a:p>
            <a:r>
              <a:rPr lang="en-MY" dirty="0"/>
              <a:t>ICS addresses </a:t>
            </a:r>
            <a:r>
              <a:rPr lang="en-MY" b="1" dirty="0"/>
              <a:t>chronic airway inflammation</a:t>
            </a:r>
            <a:endParaRPr lang="en-MY" dirty="0"/>
          </a:p>
          <a:p>
            <a:r>
              <a:rPr lang="en-MY" dirty="0"/>
              <a:t>Even during acute episodes, ICS can provide </a:t>
            </a:r>
            <a:r>
              <a:rPr lang="en-MY" b="1" dirty="0"/>
              <a:t>add-on anti-inflammatory benefit</a:t>
            </a:r>
            <a:endParaRPr lang="en-MY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4" name="Google Shape;254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1" name="Google Shape;261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7" name="Google Shape;277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Now, let’s talk about a medication that’s often underutilised but can be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life-saving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in refractory cases—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IV magnesium sulphate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Magnesium is a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smooth muscle relaxant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.</a:t>
            </a:r>
            <a:b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In severe bronchospasm that doesn’t respond to </a:t>
            </a:r>
            <a:r>
              <a:rPr lang="el-GR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β2-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agonists, it acts as a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bronchodilator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via: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Calcium channel antagonism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Stabilising mast cells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Inhibiting acetylcholine release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When to Use It?</a:t>
            </a: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Severe asthma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and patients who are not improving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after 1st-line therapies (</a:t>
            </a:r>
            <a:r>
              <a:rPr lang="el-GR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β2-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agonists + steroids + ipratropium)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Signs of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respiratory fatigue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or imminent deterioration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It’s especially useful if you’re trying to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avoid intubation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or bridge a patient toward improvement.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Dose: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2 g over 20 minutes</a:t>
            </a: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What About Nebulised Magnesium?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Not recommended—no clear benefit shown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IV form is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safe, effective, and rapid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8" name="Google Shape;278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7" name="Google Shape;287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Now we come to a medication that many of us learned about in med school, but rarely reach for today—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aminophylline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, a methylxanthine.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You might be wondering:</a:t>
            </a:r>
            <a:b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💬 “Is there still a role for aminophylline in acute asthma?” The role is very limited</a:t>
            </a: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So why is it not routinely used anymore?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Because the risks often outweigh the benefits.</a:t>
            </a: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❌ Problems with Aminophylline:</a:t>
            </a: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Narrow therapeutic window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lvl="1"/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Therapeutic range: 10–20 mcg/mL</a:t>
            </a:r>
          </a:p>
          <a:p>
            <a:pPr lvl="1"/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Toxic effects begin at &gt;20 mcg/mL</a:t>
            </a: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High risk of side effects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, including:</a:t>
            </a:r>
          </a:p>
          <a:p>
            <a:pPr lvl="1"/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Nausea, vomiting</a:t>
            </a:r>
          </a:p>
          <a:p>
            <a:pPr lvl="1"/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Palpitations, arrhythmias</a:t>
            </a:r>
          </a:p>
          <a:p>
            <a:pPr lvl="1"/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Seizures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8" name="Google Shape;288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5" name="Google Shape;29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So now we’ve covered all our pharmacological options—from the standard bronchodilators and steroids to the less commonly used agents like magnesium and aminophylline.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But the question now is:</a:t>
            </a:r>
            <a:b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🧠 </a:t>
            </a:r>
            <a:r>
              <a:rPr lang="en-MY" sz="1200" b="0" i="1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‘How do we know it’s working?’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Giving the right drugs is only half the job—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monitoring and evaluating response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is important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.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🔁 Asthma is a dynamic process—what works at 10 minutes may fail by 30.</a:t>
            </a:r>
          </a:p>
          <a:p>
            <a:endParaRPr lang="en-MY" sz="1200" b="1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WHAT DO WE MONITOR?......</a:t>
            </a:r>
          </a:p>
          <a:p>
            <a:endParaRPr lang="en-MY" sz="1200" b="1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endParaRPr lang="en-MY" sz="1200" b="1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You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don’t need an ABG for everyone.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Reserve it for patients who: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Are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not improving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after initial treatment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Show signs of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fatigue, drowsiness, or confusion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🧪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ABG findings to worry about: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Rising </a:t>
            </a:r>
            <a:r>
              <a:rPr lang="en-MY" sz="1200" b="1" i="0" u="none" strike="noStrike" cap="none" dirty="0" err="1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PaCO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₂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(&gt;45 mmHg): sign of failing ventilation</a:t>
            </a: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Decreasing pH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: respiratory acidosis = impending failure</a:t>
            </a:r>
          </a:p>
          <a:p>
            <a:r>
              <a:rPr lang="en-MY" sz="1200" b="1" i="0" u="none" strike="noStrike" cap="none" dirty="0" err="1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PaO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₂ &lt;60 mmHg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despite O₂: inadequate oxygenation</a:t>
            </a:r>
          </a:p>
          <a:p>
            <a:endParaRPr lang="en-MY" sz="1200" b="1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Here’s what we’re aiming to do in this session: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Understand what an asthma exacerbation really means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Learn how to assess and classify severity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Figure out how to manage exacerbations across settings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Know when to admit, when to discharge, and how to follow up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0" name="Google Shape;310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So, you’ve treated your patient and monitored their response.</a:t>
            </a:r>
            <a:b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Now comes a critical decision:</a:t>
            </a:r>
            <a:b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🧠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Do they go home, or do they stay in the hospital?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Let’s talk about the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criteria that should guide your admission decision.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11" name="Google Shape;311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8" name="Google Shape;318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MY"/>
              <a:t>There are no specific parameters that assure safe discharge of patients.</a:t>
            </a:r>
            <a:r>
              <a:rPr lang="en-MY" baseline="30000"/>
              <a:t>33  </a:t>
            </a:r>
            <a:r>
              <a:rPr lang="en-MY"/>
              <a:t>The decision is the result of the doctor’s clinical observation of the patient’s condition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5" name="Google Shape;325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MY"/>
              <a:t>There are no specific parameters that assure safe discharge of patients.</a:t>
            </a:r>
            <a:r>
              <a:rPr lang="en-MY" baseline="30000"/>
              <a:t>33  </a:t>
            </a:r>
            <a:r>
              <a:rPr lang="en-MY"/>
              <a:t>The decision is the result of the doctor’s clinical observation of the patient’s condition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MY" dirty="0"/>
              <a:t>Recognize severity early</a:t>
            </a:r>
          </a:p>
          <a:p>
            <a:r>
              <a:rPr lang="en-MY" dirty="0"/>
              <a:t>Initiate bronchodilator and steroid treatment</a:t>
            </a:r>
          </a:p>
          <a:p>
            <a:r>
              <a:rPr lang="en-MY" dirty="0"/>
              <a:t>Refer appropriately and </a:t>
            </a:r>
            <a:r>
              <a:rPr lang="en-MY" b="1" dirty="0"/>
              <a:t>early</a:t>
            </a:r>
            <a:endParaRPr lang="en-MY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51" name="Google Shape;351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MY" b="1" dirty="0"/>
              <a:t>Stabilize</a:t>
            </a:r>
            <a:r>
              <a:rPr lang="en-MY" dirty="0"/>
              <a:t> with rapid-acting treatments</a:t>
            </a:r>
          </a:p>
          <a:p>
            <a:r>
              <a:rPr lang="en-MY" b="1" dirty="0"/>
              <a:t>Monitor</a:t>
            </a:r>
            <a:r>
              <a:rPr lang="en-MY" dirty="0"/>
              <a:t> closely for response</a:t>
            </a:r>
          </a:p>
          <a:p>
            <a:r>
              <a:rPr lang="en-MY" b="1" dirty="0"/>
              <a:t>Decide</a:t>
            </a:r>
            <a:r>
              <a:rPr lang="en-MY" dirty="0"/>
              <a:t> between safe discharge or admission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60" name="Google Shape;360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9" name="Google Shape;379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MY" dirty="0"/>
              <a:t>Let’s start by setting the scene:</a:t>
            </a:r>
            <a:br>
              <a:rPr lang="en-MY" dirty="0"/>
            </a:br>
            <a:r>
              <a:rPr lang="en-MY" dirty="0"/>
              <a:t>A 35-year-old woman walks into your clinic/ed—wheezing, visibly anxious complaining of chest tightness. She tells you her asthma has “been acting up” since she visited a friend with a cat. Her usual inhaler? Is not helping her symptoms</a:t>
            </a:r>
          </a:p>
          <a:p>
            <a:endParaRPr lang="en-MY" dirty="0"/>
          </a:p>
          <a:p>
            <a:r>
              <a:rPr lang="en-MY" dirty="0"/>
              <a:t>That’s an </a:t>
            </a:r>
            <a:r>
              <a:rPr lang="en-MY" b="1" dirty="0"/>
              <a:t>asthma exacerbation</a:t>
            </a:r>
            <a:r>
              <a:rPr lang="en-MY" dirty="0"/>
              <a:t>—An exacerbation that can be either slow-burning or sudden and dramatic.</a:t>
            </a:r>
          </a:p>
          <a:p>
            <a:r>
              <a:rPr lang="en-MY" dirty="0"/>
              <a:t>It’s typically triggered by things like respiratory infections, allergens, environmental pollutants, or even emotional stress.</a:t>
            </a:r>
          </a:p>
          <a:p>
            <a:endParaRPr lang="en-MY" dirty="0"/>
          </a:p>
          <a:p>
            <a:r>
              <a:rPr lang="en-MY" dirty="0"/>
              <a:t>The key here is </a:t>
            </a:r>
            <a:r>
              <a:rPr lang="en-MY" b="1" dirty="0"/>
              <a:t>Timely recognition and immediate treatment.</a:t>
            </a:r>
            <a:r>
              <a:rPr lang="en-MY" dirty="0"/>
              <a:t> </a:t>
            </a:r>
          </a:p>
          <a:p>
            <a:r>
              <a:rPr lang="en-MY" dirty="0"/>
              <a:t>Because the earlier we act, the better the outcome.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🟢 </a:t>
            </a:r>
            <a:r>
              <a:rPr lang="en-MY" sz="1200" b="0" i="1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So now that we know what an asthma exacerbation looks like, the next question is—how do we approach the patient in front of us?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0" name="Google Shape;140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7" name="Google Shape;147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We begin, as always, with the story.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🗣️ Ask: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When did it start?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What triggered it?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How bad is it compared to previous episodes?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🚩 Look out for red flags like: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Previous ICU admissions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Frequent use of rescue inhalers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Not on regular controller medication</a:t>
            </a:r>
          </a:p>
          <a:p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Then comes your clinical exam: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Check vitals: RR, HR, SpO₂, BP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Look for signs of increased work of breathing: nasal flaring, accessory muscle use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Listen for wheeze—but be alert: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 silent chest means severe obstruction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And don’t forget to think broadly. Sometimes it’s not asthma—consider differentials like heart failure, pulmonary embolism, or pneumothorax, especially if things don’t add up.</a:t>
            </a:r>
          </a:p>
          <a:p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0" i="1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Our job is to assess quickly, decide how bad it is, and start treatment without delay.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8" name="Google Shape;14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8" name="Google Shape;168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5" name="Google Shape;17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Now that you’ve assessed the patient, it’s time to classify their severity.</a:t>
            </a: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This isn’t about peak flows—this is bedside judgment:</a:t>
            </a: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- Can they speak in full sentences?</a:t>
            </a: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- Are they using accessory muscles?</a:t>
            </a: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- Are they agitated or drowsy?</a:t>
            </a: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These clues help you classify: mild, moderate, severe, or life-threatening.</a:t>
            </a: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🚑 Don’t delay treatment while waiting for a number—trust your clinical instincts.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6" name="Google Shape;176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3" name="Google Shape;183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This isn’t just about numbers—it’s about the clinical picture in front of you. Let’s break it down: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These categories help guide your response. Don’t wait for investigations—if they look sick, treat them as severe or life-threatening until proven otherwise.</a:t>
            </a: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🎯 Bottom line: Act fast. Classify based on what you see and hear. Treat aggressively if needed.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endParaRPr dirty="0"/>
          </a:p>
        </p:txBody>
      </p:sp>
      <p:sp>
        <p:nvSpPr>
          <p:cNvPr id="184" name="Google Shape;184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741842dc5c_0_2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So how do we respond?</a:t>
            </a: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In **primary care**, the focus of management in severe and life threatening is to stabilize quickly and refer early if needed.</a:t>
            </a: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In the **emergency department**, you go in harder—oxygen, bronchodilators, systemic steroids and IV magnesium .</a:t>
            </a: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The approach depends on the setting, but the principles remain:</a:t>
            </a: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• Relieve symptoms</a:t>
            </a: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• Prevent deterioration</a:t>
            </a: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• Ensure safe discharge or escalation for further treatment</a:t>
            </a:r>
            <a:br>
              <a:rPr lang="en-US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endParaRPr dirty="0"/>
          </a:p>
        </p:txBody>
      </p:sp>
      <p:sp>
        <p:nvSpPr>
          <p:cNvPr id="191" name="Google Shape;191;g3741842dc5c_0_2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Let’s talk oxygen—something so basic, yet crucial in asthma management.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🔹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Why oxygen?</a:t>
            </a:r>
            <a:b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</a:b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During an asthma exacerbation, the airways are narrowed, limiting airflow and gas exchange. This can lead to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hypoxaemia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, especially in severe cases. The goal is to correct hypoxia.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Start oxygen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immediately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Your </a:t>
            </a:r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target saturation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should be:</a:t>
            </a: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&gt;94% to 98%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for adult asthma patients</a:t>
            </a:r>
          </a:p>
          <a:p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Methods of oxygen delivery: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Nasal cannula (low flow):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For mild cases with borderline SpO₂</a:t>
            </a:r>
          </a:p>
          <a:p>
            <a:r>
              <a:rPr lang="en-MY" sz="1200" b="1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or non-rebreather:</a:t>
            </a:r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 If patient is in moderate distress</a:t>
            </a:r>
          </a:p>
          <a:p>
            <a:r>
              <a:rPr lang="en-MY" sz="1200" b="0" i="0" u="none" strike="noStrike" cap="none" dirty="0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Patient who are having life threatening asthma exacerbation- should be considered for early </a:t>
            </a:r>
            <a:r>
              <a:rPr lang="en-MY" sz="1200" b="0" i="0" u="none" strike="noStrike" cap="none" dirty="0" err="1">
                <a:solidFill>
                  <a:schemeClr val="dk1"/>
                </a:solidFill>
                <a:effectLst/>
                <a:latin typeface="Arial"/>
                <a:ea typeface="Arial"/>
                <a:cs typeface="Arial"/>
                <a:sym typeface="Arial"/>
              </a:rPr>
              <a:t>intibation</a:t>
            </a:r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endParaRPr lang="en-MY" sz="1200" b="0" i="0" u="none" strike="noStrike" cap="none" dirty="0">
              <a:solidFill>
                <a:schemeClr val="dk1"/>
              </a:solidFill>
              <a:effectLst/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4" name="Google Shape;204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 layout">
  <p:cSld name="Cover Slide layout">
    <p:bg>
      <p:bgPr>
        <a:solidFill>
          <a:schemeClr val="accent1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2"/>
          <p:cNvSpPr txBox="1">
            <a:spLocks noGrp="1"/>
          </p:cNvSpPr>
          <p:nvPr>
            <p:ph type="body" idx="1"/>
          </p:nvPr>
        </p:nvSpPr>
        <p:spPr>
          <a:xfrm>
            <a:off x="5135893" y="2393204"/>
            <a:ext cx="7056107" cy="1440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853"/>
              </a:spcBef>
              <a:spcAft>
                <a:spcPts val="0"/>
              </a:spcAft>
              <a:buClr>
                <a:schemeClr val="lt1"/>
              </a:buClr>
              <a:buSzPts val="4267"/>
              <a:buFont typeface="Arial"/>
              <a:buNone/>
              <a:defRPr sz="4267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32"/>
          <p:cNvSpPr txBox="1">
            <a:spLocks noGrp="1"/>
          </p:cNvSpPr>
          <p:nvPr>
            <p:ph type="body" idx="2"/>
          </p:nvPr>
        </p:nvSpPr>
        <p:spPr>
          <a:xfrm>
            <a:off x="5135696" y="3929373"/>
            <a:ext cx="7056107" cy="6517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67"/>
              <a:buFont typeface="Arial"/>
              <a:buNone/>
              <a:defRPr sz="1867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Images and Contents Layout">
  <p:cSld name="2_Images and Contents Layou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1"/>
          <p:cNvSpPr txBox="1">
            <a:spLocks noGrp="1"/>
          </p:cNvSpPr>
          <p:nvPr>
            <p:ph type="body" idx="1"/>
          </p:nvPr>
        </p:nvSpPr>
        <p:spPr>
          <a:xfrm>
            <a:off x="0" y="242176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96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41"/>
          <p:cNvSpPr txBox="1">
            <a:spLocks noGrp="1"/>
          </p:cNvSpPr>
          <p:nvPr>
            <p:ph type="body" idx="2"/>
          </p:nvPr>
        </p:nvSpPr>
        <p:spPr>
          <a:xfrm>
            <a:off x="0" y="1010261"/>
            <a:ext cx="12192000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373"/>
              </a:spcBef>
              <a:spcAft>
                <a:spcPts val="0"/>
              </a:spcAft>
              <a:buClr>
                <a:srgbClr val="3F3F3F"/>
              </a:buClr>
              <a:buSzPts val="1867"/>
              <a:buFont typeface="Arial"/>
              <a:buNone/>
              <a:defRPr sz="1867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41"/>
          <p:cNvSpPr/>
          <p:nvPr/>
        </p:nvSpPr>
        <p:spPr>
          <a:xfrm>
            <a:off x="0" y="2346339"/>
            <a:ext cx="12192000" cy="2948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" name="Google Shape;80;p41" descr="D:\Fullppt\PNG이미지\핸드폰2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030944" y="1389641"/>
            <a:ext cx="3825696" cy="4632841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41"/>
          <p:cNvSpPr>
            <a:spLocks noGrp="1"/>
          </p:cNvSpPr>
          <p:nvPr>
            <p:ph type="pic" idx="3"/>
          </p:nvPr>
        </p:nvSpPr>
        <p:spPr>
          <a:xfrm>
            <a:off x="9840416" y="1566977"/>
            <a:ext cx="1344149" cy="340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82" name="Google Shape;82;p41"/>
          <p:cNvSpPr>
            <a:spLocks noGrp="1"/>
          </p:cNvSpPr>
          <p:nvPr>
            <p:ph type="pic" idx="4"/>
          </p:nvPr>
        </p:nvSpPr>
        <p:spPr>
          <a:xfrm>
            <a:off x="7524359" y="1681512"/>
            <a:ext cx="2206355" cy="3408139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Images and Contents Layout">
  <p:cSld name="4_Images and Contents Layou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2"/>
          <p:cNvSpPr>
            <a:spLocks noGrp="1"/>
          </p:cNvSpPr>
          <p:nvPr>
            <p:ph type="pic" idx="2"/>
          </p:nvPr>
        </p:nvSpPr>
        <p:spPr>
          <a:xfrm>
            <a:off x="0" y="-1"/>
            <a:ext cx="4079776" cy="68580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85" name="Google Shape;85;p42"/>
          <p:cNvSpPr/>
          <p:nvPr/>
        </p:nvSpPr>
        <p:spPr>
          <a:xfrm>
            <a:off x="4748225" y="0"/>
            <a:ext cx="48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42"/>
          <p:cNvSpPr/>
          <p:nvPr/>
        </p:nvSpPr>
        <p:spPr>
          <a:xfrm>
            <a:off x="4796225" y="1749000"/>
            <a:ext cx="240000" cy="3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7" name="Google Shape;87;p42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88" name="Google Shape;88;p42"/>
            <p:cNvPicPr preferRelativeResize="0"/>
            <p:nvPr/>
          </p:nvPicPr>
          <p:blipFill rotWithShape="1">
            <a:blip r:embed="rId2">
              <a:alphaModFix/>
            </a:blip>
            <a:srcRect t="27491" r="-1224" b="11976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89" name="Google Shape;89;p42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2AEB8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32AEB8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2A40D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F2A40D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2A40D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F2A40D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Images and Contents Layout">
  <p:cSld name="5_Images and Contents Layout">
    <p:bg>
      <p:bgPr>
        <a:solidFill>
          <a:schemeClr val="accent1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3"/>
          <p:cNvSpPr>
            <a:spLocks noGrp="1"/>
          </p:cNvSpPr>
          <p:nvPr>
            <p:ph type="pic" idx="2"/>
          </p:nvPr>
        </p:nvSpPr>
        <p:spPr>
          <a:xfrm>
            <a:off x="0" y="-1"/>
            <a:ext cx="12192000" cy="41021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Images and Contents Layout">
  <p:cSld name="6_Images and Contents Layou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4"/>
          <p:cNvSpPr txBox="1">
            <a:spLocks noGrp="1"/>
          </p:cNvSpPr>
          <p:nvPr>
            <p:ph type="body" idx="1"/>
          </p:nvPr>
        </p:nvSpPr>
        <p:spPr>
          <a:xfrm>
            <a:off x="4175787" y="242176"/>
            <a:ext cx="8016213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96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  <a:defRPr sz="4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44"/>
          <p:cNvSpPr txBox="1">
            <a:spLocks noGrp="1"/>
          </p:cNvSpPr>
          <p:nvPr>
            <p:ph type="body" idx="2"/>
          </p:nvPr>
        </p:nvSpPr>
        <p:spPr>
          <a:xfrm>
            <a:off x="4175787" y="1010261"/>
            <a:ext cx="8016213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373"/>
              </a:spcBef>
              <a:spcAft>
                <a:spcPts val="0"/>
              </a:spcAft>
              <a:buClr>
                <a:srgbClr val="3F3F3F"/>
              </a:buClr>
              <a:buSzPts val="1867"/>
              <a:buFont typeface="Arial"/>
              <a:buNone/>
              <a:defRPr sz="1867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44"/>
          <p:cNvSpPr>
            <a:spLocks noGrp="1"/>
          </p:cNvSpPr>
          <p:nvPr>
            <p:ph type="pic" idx="3"/>
          </p:nvPr>
        </p:nvSpPr>
        <p:spPr>
          <a:xfrm>
            <a:off x="0" y="-1"/>
            <a:ext cx="4079776" cy="68580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96" name="Google Shape;96;p44"/>
          <p:cNvSpPr>
            <a:spLocks noGrp="1"/>
          </p:cNvSpPr>
          <p:nvPr>
            <p:ph type="pic" idx="4"/>
          </p:nvPr>
        </p:nvSpPr>
        <p:spPr>
          <a:xfrm>
            <a:off x="4195293" y="1508787"/>
            <a:ext cx="4079776" cy="5349213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Images and Contents Layout">
  <p:cSld name="3_Images and Contents Layou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5"/>
          <p:cNvSpPr/>
          <p:nvPr/>
        </p:nvSpPr>
        <p:spPr>
          <a:xfrm>
            <a:off x="0" y="548680"/>
            <a:ext cx="8592277" cy="5760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45"/>
          <p:cNvSpPr>
            <a:spLocks noGrp="1"/>
          </p:cNvSpPr>
          <p:nvPr>
            <p:ph type="pic" idx="2"/>
          </p:nvPr>
        </p:nvSpPr>
        <p:spPr>
          <a:xfrm>
            <a:off x="180829" y="260650"/>
            <a:ext cx="2592288" cy="63367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00" name="Google Shape;100;p45"/>
          <p:cNvSpPr>
            <a:spLocks noGrp="1"/>
          </p:cNvSpPr>
          <p:nvPr>
            <p:ph type="pic" idx="3"/>
          </p:nvPr>
        </p:nvSpPr>
        <p:spPr>
          <a:xfrm>
            <a:off x="2965139" y="260650"/>
            <a:ext cx="2592288" cy="63367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01" name="Google Shape;101;p45"/>
          <p:cNvSpPr>
            <a:spLocks noGrp="1"/>
          </p:cNvSpPr>
          <p:nvPr>
            <p:ph type="pic" idx="4"/>
          </p:nvPr>
        </p:nvSpPr>
        <p:spPr>
          <a:xfrm>
            <a:off x="5749448" y="260650"/>
            <a:ext cx="2592288" cy="633670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7_Images and Contents Layout">
  <p:cSld name="7_Images and Contents Layout">
    <p:bg>
      <p:bgPr>
        <a:solidFill>
          <a:schemeClr val="accent1"/>
        </a:solid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6"/>
          <p:cNvSpPr>
            <a:spLocks noGrp="1"/>
          </p:cNvSpPr>
          <p:nvPr>
            <p:ph type="pic" idx="2"/>
          </p:nvPr>
        </p:nvSpPr>
        <p:spPr>
          <a:xfrm>
            <a:off x="8592277" y="356659"/>
            <a:ext cx="2880000" cy="288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04" name="Google Shape;104;p46"/>
          <p:cNvSpPr>
            <a:spLocks noGrp="1"/>
          </p:cNvSpPr>
          <p:nvPr>
            <p:ph type="pic" idx="3"/>
          </p:nvPr>
        </p:nvSpPr>
        <p:spPr>
          <a:xfrm>
            <a:off x="8592277" y="3621021"/>
            <a:ext cx="2880000" cy="288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05" name="Google Shape;105;p46"/>
          <p:cNvSpPr>
            <a:spLocks noGrp="1"/>
          </p:cNvSpPr>
          <p:nvPr>
            <p:ph type="pic" idx="4"/>
          </p:nvPr>
        </p:nvSpPr>
        <p:spPr>
          <a:xfrm>
            <a:off x="5314951" y="356659"/>
            <a:ext cx="2880000" cy="288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06" name="Google Shape;106;p46"/>
          <p:cNvSpPr>
            <a:spLocks noGrp="1"/>
          </p:cNvSpPr>
          <p:nvPr>
            <p:ph type="pic" idx="5"/>
          </p:nvPr>
        </p:nvSpPr>
        <p:spPr>
          <a:xfrm>
            <a:off x="5314951" y="3621021"/>
            <a:ext cx="2880000" cy="288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hapes sets layout">
  <p:cSld name="shapes sets layou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7"/>
          <p:cNvSpPr txBox="1">
            <a:spLocks noGrp="1"/>
          </p:cNvSpPr>
          <p:nvPr>
            <p:ph type="body" idx="1"/>
          </p:nvPr>
        </p:nvSpPr>
        <p:spPr>
          <a:xfrm>
            <a:off x="323528" y="123479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108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  <a:defRPr sz="5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con sets layout">
  <p:cSld name="icon sets layou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8"/>
          <p:cNvSpPr txBox="1">
            <a:spLocks noGrp="1"/>
          </p:cNvSpPr>
          <p:nvPr>
            <p:ph type="body" idx="1"/>
          </p:nvPr>
        </p:nvSpPr>
        <p:spPr>
          <a:xfrm>
            <a:off x="0" y="164638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96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  <a:defRPr sz="4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Google Shape;111;p48"/>
          <p:cNvSpPr/>
          <p:nvPr/>
        </p:nvSpPr>
        <p:spPr>
          <a:xfrm>
            <a:off x="472011" y="1508786"/>
            <a:ext cx="3799787" cy="4865561"/>
          </a:xfrm>
          <a:prstGeom prst="roundRect">
            <a:avLst>
              <a:gd name="adj" fmla="val 3968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48"/>
          <p:cNvSpPr/>
          <p:nvPr/>
        </p:nvSpPr>
        <p:spPr>
          <a:xfrm>
            <a:off x="709243" y="1796667"/>
            <a:ext cx="144693" cy="4320631"/>
          </a:xfrm>
          <a:prstGeom prst="roundRect">
            <a:avLst>
              <a:gd name="adj" fmla="val 50000"/>
            </a:avLst>
          </a:prstGeom>
          <a:solidFill>
            <a:schemeClr val="lt1">
              <a:alpha val="40784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48"/>
          <p:cNvSpPr/>
          <p:nvPr/>
        </p:nvSpPr>
        <p:spPr>
          <a:xfrm rot="5400000">
            <a:off x="3456857" y="1650935"/>
            <a:ext cx="669775" cy="669775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lt1">
              <a:alpha val="22745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8_Images and Contents Layout">
  <p:cSld name="8_Images and Contents Layou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3"/>
          <p:cNvSpPr txBox="1">
            <a:spLocks noGrp="1"/>
          </p:cNvSpPr>
          <p:nvPr>
            <p:ph type="body" idx="1"/>
          </p:nvPr>
        </p:nvSpPr>
        <p:spPr>
          <a:xfrm>
            <a:off x="527381" y="4389107"/>
            <a:ext cx="11664619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96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  <a:defRPr sz="4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33"/>
          <p:cNvSpPr txBox="1">
            <a:spLocks noGrp="1"/>
          </p:cNvSpPr>
          <p:nvPr>
            <p:ph type="body" idx="2"/>
          </p:nvPr>
        </p:nvSpPr>
        <p:spPr>
          <a:xfrm>
            <a:off x="527381" y="5157192"/>
            <a:ext cx="11664619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l" rtl="0">
              <a:spcBef>
                <a:spcPts val="373"/>
              </a:spcBef>
              <a:spcAft>
                <a:spcPts val="0"/>
              </a:spcAft>
              <a:buClr>
                <a:srgbClr val="3F3F3F"/>
              </a:buClr>
              <a:buSzPts val="1867"/>
              <a:buFont typeface="Arial"/>
              <a:buNone/>
              <a:defRPr sz="1867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33"/>
          <p:cNvSpPr/>
          <p:nvPr/>
        </p:nvSpPr>
        <p:spPr>
          <a:xfrm>
            <a:off x="0" y="6618000"/>
            <a:ext cx="12192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33"/>
          <p:cNvSpPr/>
          <p:nvPr/>
        </p:nvSpPr>
        <p:spPr>
          <a:xfrm>
            <a:off x="0" y="0"/>
            <a:ext cx="12192000" cy="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33"/>
          <p:cNvSpPr>
            <a:spLocks noGrp="1"/>
          </p:cNvSpPr>
          <p:nvPr>
            <p:ph type="pic" idx="3"/>
          </p:nvPr>
        </p:nvSpPr>
        <p:spPr>
          <a:xfrm>
            <a:off x="623392" y="452669"/>
            <a:ext cx="4416171" cy="3744096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9" name="Google Shape;19;p33"/>
          <p:cNvSpPr>
            <a:spLocks noGrp="1"/>
          </p:cNvSpPr>
          <p:nvPr>
            <p:ph type="pic" idx="4"/>
          </p:nvPr>
        </p:nvSpPr>
        <p:spPr>
          <a:xfrm>
            <a:off x="5327915" y="452669"/>
            <a:ext cx="6240693" cy="1776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0" name="Google Shape;20;p33"/>
          <p:cNvSpPr>
            <a:spLocks noGrp="1"/>
          </p:cNvSpPr>
          <p:nvPr>
            <p:ph type="pic" idx="5"/>
          </p:nvPr>
        </p:nvSpPr>
        <p:spPr>
          <a:xfrm>
            <a:off x="5327915" y="2420765"/>
            <a:ext cx="1920000" cy="1776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1" name="Google Shape;21;p33"/>
          <p:cNvSpPr>
            <a:spLocks noGrp="1"/>
          </p:cNvSpPr>
          <p:nvPr>
            <p:ph type="pic" idx="6"/>
          </p:nvPr>
        </p:nvSpPr>
        <p:spPr>
          <a:xfrm>
            <a:off x="7488261" y="2420765"/>
            <a:ext cx="1920000" cy="1776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22" name="Google Shape;22;p33"/>
          <p:cNvSpPr>
            <a:spLocks noGrp="1"/>
          </p:cNvSpPr>
          <p:nvPr>
            <p:ph type="pic" idx="7"/>
          </p:nvPr>
        </p:nvSpPr>
        <p:spPr>
          <a:xfrm>
            <a:off x="9648608" y="2420765"/>
            <a:ext cx="1920000" cy="1776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grpSp>
        <p:nvGrpSpPr>
          <p:cNvPr id="23" name="Google Shape;23;p33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24" name="Google Shape;24;p33"/>
            <p:cNvPicPr preferRelativeResize="0"/>
            <p:nvPr/>
          </p:nvPicPr>
          <p:blipFill rotWithShape="1">
            <a:blip r:embed="rId2">
              <a:alphaModFix/>
            </a:blip>
            <a:srcRect t="27491" r="-1224" b="11976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25" name="Google Shape;25;p33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2AEB8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32AEB8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2A40D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F2A40D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2A40D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F2A40D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sic Layout">
  <p:cSld name="Basic Layou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4"/>
          <p:cNvSpPr txBox="1">
            <a:spLocks noGrp="1"/>
          </p:cNvSpPr>
          <p:nvPr>
            <p:ph type="body" idx="1"/>
          </p:nvPr>
        </p:nvSpPr>
        <p:spPr>
          <a:xfrm>
            <a:off x="0" y="164638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96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  <a:defRPr sz="4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p34"/>
          <p:cNvSpPr txBox="1">
            <a:spLocks noGrp="1"/>
          </p:cNvSpPr>
          <p:nvPr>
            <p:ph type="body" idx="2"/>
          </p:nvPr>
        </p:nvSpPr>
        <p:spPr>
          <a:xfrm>
            <a:off x="0" y="932723"/>
            <a:ext cx="12192000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373"/>
              </a:spcBef>
              <a:spcAft>
                <a:spcPts val="0"/>
              </a:spcAft>
              <a:buClr>
                <a:srgbClr val="3F3F3F"/>
              </a:buClr>
              <a:buSzPts val="1867"/>
              <a:buFont typeface="Arial"/>
              <a:buNone/>
              <a:defRPr sz="1867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34"/>
          <p:cNvSpPr/>
          <p:nvPr/>
        </p:nvSpPr>
        <p:spPr>
          <a:xfrm>
            <a:off x="0" y="6618000"/>
            <a:ext cx="12192000" cy="2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34"/>
          <p:cNvSpPr/>
          <p:nvPr/>
        </p:nvSpPr>
        <p:spPr>
          <a:xfrm>
            <a:off x="0" y="0"/>
            <a:ext cx="12192000" cy="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" name="Google Shape;31;p34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32" name="Google Shape;32;p34"/>
            <p:cNvPicPr preferRelativeResize="0"/>
            <p:nvPr/>
          </p:nvPicPr>
          <p:blipFill rotWithShape="1">
            <a:blip r:embed="rId2">
              <a:alphaModFix/>
            </a:blip>
            <a:srcRect t="27491" r="-1224" b="11976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33" name="Google Shape;33;p34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MY" sz="1200" b="1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MY" sz="1200" b="1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MY" sz="1200" b="1">
                  <a:solidFill>
                    <a:schemeClr val="accent6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Basic Layout">
  <p:cSld name="3_Basic Layou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5"/>
          <p:cNvSpPr/>
          <p:nvPr/>
        </p:nvSpPr>
        <p:spPr>
          <a:xfrm>
            <a:off x="0" y="4533123"/>
            <a:ext cx="12192000" cy="23248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35"/>
          <p:cNvSpPr txBox="1">
            <a:spLocks noGrp="1"/>
          </p:cNvSpPr>
          <p:nvPr>
            <p:ph type="body" idx="1"/>
          </p:nvPr>
        </p:nvSpPr>
        <p:spPr>
          <a:xfrm>
            <a:off x="0" y="164638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96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  <a:defRPr sz="4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35"/>
          <p:cNvSpPr txBox="1">
            <a:spLocks noGrp="1"/>
          </p:cNvSpPr>
          <p:nvPr>
            <p:ph type="body" idx="2"/>
          </p:nvPr>
        </p:nvSpPr>
        <p:spPr>
          <a:xfrm>
            <a:off x="0" y="932723"/>
            <a:ext cx="12192000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373"/>
              </a:spcBef>
              <a:spcAft>
                <a:spcPts val="0"/>
              </a:spcAft>
              <a:buClr>
                <a:srgbClr val="3F3F3F"/>
              </a:buClr>
              <a:buSzPts val="1867"/>
              <a:buFont typeface="Arial"/>
              <a:buNone/>
              <a:defRPr sz="1867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35"/>
          <p:cNvSpPr/>
          <p:nvPr/>
        </p:nvSpPr>
        <p:spPr>
          <a:xfrm>
            <a:off x="5391415" y="3813043"/>
            <a:ext cx="1440160" cy="1440160"/>
          </a:xfrm>
          <a:prstGeom prst="ellipse">
            <a:avLst/>
          </a:prstGeom>
          <a:solidFill>
            <a:schemeClr val="accent1"/>
          </a:solidFill>
          <a:ln w="635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" name="Google Shape;39;p35" descr="E:\002-KIMS BUSINESS\007-02-Fullslidesppt-Contents\20161228\02-edu\bulb-item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77409" y="4013590"/>
            <a:ext cx="468171" cy="10390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35"/>
          <p:cNvPicPr preferRelativeResize="0"/>
          <p:nvPr/>
        </p:nvPicPr>
        <p:blipFill rotWithShape="1">
          <a:blip r:embed="rId3">
            <a:alphaModFix/>
          </a:blip>
          <a:srcRect l="5916" t="29530" r="7278" b="14733"/>
          <a:stretch/>
        </p:blipFill>
        <p:spPr>
          <a:xfrm>
            <a:off x="5470902" y="3874576"/>
            <a:ext cx="1286359" cy="1309585"/>
          </a:xfrm>
          <a:prstGeom prst="ellipse">
            <a:avLst/>
          </a:prstGeom>
          <a:noFill/>
          <a:ln>
            <a:noFill/>
          </a:ln>
        </p:spPr>
      </p:pic>
      <p:sp>
        <p:nvSpPr>
          <p:cNvPr id="41" name="Google Shape;41;p35"/>
          <p:cNvSpPr txBox="1"/>
          <p:nvPr/>
        </p:nvSpPr>
        <p:spPr>
          <a:xfrm>
            <a:off x="-2798" y="205978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</a:pPr>
            <a:r>
              <a:rPr lang="en-MY" sz="4800" b="1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Thank You!!</a:t>
            </a:r>
            <a:endParaRPr sz="4800" b="1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35"/>
          <p:cNvSpPr txBox="1"/>
          <p:nvPr/>
        </p:nvSpPr>
        <p:spPr>
          <a:xfrm>
            <a:off x="4052119" y="5367156"/>
            <a:ext cx="4123924" cy="379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867" b="1">
                <a:solidFill>
                  <a:srgbClr val="F2A40D"/>
                </a:solidFill>
                <a:latin typeface="Arial"/>
                <a:ea typeface="Arial"/>
                <a:cs typeface="Arial"/>
                <a:sym typeface="Arial"/>
              </a:rPr>
              <a:t>Training of Core Trainers on CPG</a:t>
            </a:r>
            <a:endParaRPr sz="1867" b="1">
              <a:solidFill>
                <a:srgbClr val="F2A4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35"/>
          <p:cNvSpPr txBox="1"/>
          <p:nvPr/>
        </p:nvSpPr>
        <p:spPr>
          <a:xfrm>
            <a:off x="3729023" y="5634797"/>
            <a:ext cx="4728358" cy="666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867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Management of Asthma in Adults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867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(Second Edition)</a:t>
            </a:r>
            <a:endParaRPr sz="1867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Layout">
  <p:cSld name="Agenda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6"/>
          <p:cNvSpPr/>
          <p:nvPr/>
        </p:nvSpPr>
        <p:spPr>
          <a:xfrm>
            <a:off x="-3472" y="0"/>
            <a:ext cx="211223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36" descr="E:\002-KIMS BUSINESS\007-02-Fullslidesppt-Contents\20161228\02-edu\bulb-item2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52645" y="1250975"/>
            <a:ext cx="2112235" cy="4687944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36" descr="E:\002-KIMS BUSINESS\007-02-Fullslidesppt-Contents\20161228\02-edu\bulb-item.png"/>
          <p:cNvPicPr preferRelativeResize="0"/>
          <p:nvPr/>
        </p:nvPicPr>
        <p:blipFill rotWithShape="1">
          <a:blip r:embed="rId3">
            <a:alphaModFix/>
          </a:blip>
          <a:srcRect r="50000"/>
          <a:stretch/>
        </p:blipFill>
        <p:spPr>
          <a:xfrm>
            <a:off x="1052646" y="1250975"/>
            <a:ext cx="1056117" cy="46879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genda Layout">
  <p:cSld name="1_Agenda Layou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7"/>
          <p:cNvSpPr/>
          <p:nvPr/>
        </p:nvSpPr>
        <p:spPr>
          <a:xfrm>
            <a:off x="-3472" y="0"/>
            <a:ext cx="211223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" name="Google Shape;50;p37" descr="E:\002-KIMS BUSINESS\007-02-Fullslidesppt-Contents\20161228\02-edu\bulb-item2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22314" y="3909054"/>
            <a:ext cx="1260665" cy="2797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Basic Layout">
  <p:cSld name="4_Basic Layou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8"/>
          <p:cNvSpPr txBox="1">
            <a:spLocks noGrp="1"/>
          </p:cNvSpPr>
          <p:nvPr>
            <p:ph type="body" idx="1"/>
          </p:nvPr>
        </p:nvSpPr>
        <p:spPr>
          <a:xfrm>
            <a:off x="0" y="164638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96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  <a:defRPr sz="4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38"/>
          <p:cNvSpPr txBox="1">
            <a:spLocks noGrp="1"/>
          </p:cNvSpPr>
          <p:nvPr>
            <p:ph type="body" idx="2"/>
          </p:nvPr>
        </p:nvSpPr>
        <p:spPr>
          <a:xfrm>
            <a:off x="0" y="932723"/>
            <a:ext cx="12192000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373"/>
              </a:spcBef>
              <a:spcAft>
                <a:spcPts val="0"/>
              </a:spcAft>
              <a:buClr>
                <a:srgbClr val="3F3F3F"/>
              </a:buClr>
              <a:buSzPts val="1867"/>
              <a:buFont typeface="Arial"/>
              <a:buNone/>
              <a:defRPr sz="1867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54" name="Google Shape;54;p38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55" name="Google Shape;55;p38"/>
            <p:cNvPicPr preferRelativeResize="0"/>
            <p:nvPr/>
          </p:nvPicPr>
          <p:blipFill rotWithShape="1">
            <a:blip r:embed="rId2">
              <a:alphaModFix/>
            </a:blip>
            <a:srcRect t="27491" r="-1224" b="11976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56" name="Google Shape;56;p38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2AEB8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32AEB8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2A40D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F2A40D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2A40D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F2A40D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s and Contents Layout">
  <p:cSld name="Images and Contents Layout">
    <p:bg>
      <p:bgPr>
        <a:solidFill>
          <a:schemeClr val="lt1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9"/>
          <p:cNvSpPr/>
          <p:nvPr/>
        </p:nvSpPr>
        <p:spPr>
          <a:xfrm>
            <a:off x="191344" y="123479"/>
            <a:ext cx="11809312" cy="66110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39"/>
          <p:cNvSpPr txBox="1">
            <a:spLocks noGrp="1"/>
          </p:cNvSpPr>
          <p:nvPr>
            <p:ph type="body" idx="1"/>
          </p:nvPr>
        </p:nvSpPr>
        <p:spPr>
          <a:xfrm>
            <a:off x="0" y="242176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96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39"/>
          <p:cNvSpPr txBox="1">
            <a:spLocks noGrp="1"/>
          </p:cNvSpPr>
          <p:nvPr>
            <p:ph type="body" idx="2"/>
          </p:nvPr>
        </p:nvSpPr>
        <p:spPr>
          <a:xfrm>
            <a:off x="0" y="1010261"/>
            <a:ext cx="12192000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373"/>
              </a:spcBef>
              <a:spcAft>
                <a:spcPts val="0"/>
              </a:spcAft>
              <a:buClr>
                <a:schemeClr val="lt1"/>
              </a:buClr>
              <a:buSzPts val="1867"/>
              <a:buFont typeface="Arial"/>
              <a:buNone/>
              <a:defRPr sz="1867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39"/>
          <p:cNvSpPr>
            <a:spLocks noGrp="1"/>
          </p:cNvSpPr>
          <p:nvPr>
            <p:ph type="pic" idx="3"/>
          </p:nvPr>
        </p:nvSpPr>
        <p:spPr>
          <a:xfrm>
            <a:off x="0" y="1797032"/>
            <a:ext cx="2880320" cy="249606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62" name="Google Shape;62;p39"/>
          <p:cNvSpPr>
            <a:spLocks noGrp="1"/>
          </p:cNvSpPr>
          <p:nvPr>
            <p:ph type="pic" idx="4"/>
          </p:nvPr>
        </p:nvSpPr>
        <p:spPr>
          <a:xfrm>
            <a:off x="3103893" y="1797032"/>
            <a:ext cx="2880320" cy="249606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63" name="Google Shape;63;p39"/>
          <p:cNvSpPr>
            <a:spLocks noGrp="1"/>
          </p:cNvSpPr>
          <p:nvPr>
            <p:ph type="pic" idx="5"/>
          </p:nvPr>
        </p:nvSpPr>
        <p:spPr>
          <a:xfrm>
            <a:off x="6207787" y="1797032"/>
            <a:ext cx="2880320" cy="249606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64" name="Google Shape;64;p39"/>
          <p:cNvSpPr>
            <a:spLocks noGrp="1"/>
          </p:cNvSpPr>
          <p:nvPr>
            <p:ph type="pic" idx="6"/>
          </p:nvPr>
        </p:nvSpPr>
        <p:spPr>
          <a:xfrm>
            <a:off x="9311680" y="1797032"/>
            <a:ext cx="2880320" cy="2496064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65" name="Google Shape;65;p39"/>
          <p:cNvSpPr/>
          <p:nvPr/>
        </p:nvSpPr>
        <p:spPr>
          <a:xfrm>
            <a:off x="0" y="4293096"/>
            <a:ext cx="2880000" cy="2112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39"/>
          <p:cNvSpPr/>
          <p:nvPr/>
        </p:nvSpPr>
        <p:spPr>
          <a:xfrm>
            <a:off x="3104000" y="4293096"/>
            <a:ext cx="2880000" cy="2112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39"/>
          <p:cNvSpPr/>
          <p:nvPr/>
        </p:nvSpPr>
        <p:spPr>
          <a:xfrm>
            <a:off x="6208000" y="4293096"/>
            <a:ext cx="2880000" cy="2112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39"/>
          <p:cNvSpPr/>
          <p:nvPr/>
        </p:nvSpPr>
        <p:spPr>
          <a:xfrm>
            <a:off x="9312000" y="4293096"/>
            <a:ext cx="2880000" cy="2112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Images and Contents Layout">
  <p:cSld name="1_Images and Contents Layou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0"/>
          <p:cNvSpPr/>
          <p:nvPr/>
        </p:nvSpPr>
        <p:spPr>
          <a:xfrm>
            <a:off x="0" y="3909485"/>
            <a:ext cx="12192000" cy="2948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60950" rIns="121900" bIns="60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40"/>
          <p:cNvSpPr txBox="1">
            <a:spLocks noGrp="1"/>
          </p:cNvSpPr>
          <p:nvPr>
            <p:ph type="body" idx="1"/>
          </p:nvPr>
        </p:nvSpPr>
        <p:spPr>
          <a:xfrm>
            <a:off x="0" y="242176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96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  <a:defRPr sz="4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" name="Google Shape;72;p40"/>
          <p:cNvSpPr txBox="1">
            <a:spLocks noGrp="1"/>
          </p:cNvSpPr>
          <p:nvPr>
            <p:ph type="body" idx="2"/>
          </p:nvPr>
        </p:nvSpPr>
        <p:spPr>
          <a:xfrm>
            <a:off x="0" y="1010261"/>
            <a:ext cx="12192000" cy="384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spcBef>
                <a:spcPts val="373"/>
              </a:spcBef>
              <a:spcAft>
                <a:spcPts val="0"/>
              </a:spcAft>
              <a:buClr>
                <a:srgbClr val="3F3F3F"/>
              </a:buClr>
              <a:buSzPts val="1867"/>
              <a:buFont typeface="Arial"/>
              <a:buNone/>
              <a:defRPr sz="1867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65645" algn="l" rtl="0">
              <a:spcBef>
                <a:spcPts val="747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–"/>
              <a:defRPr sz="373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–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»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97954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3" name="Google Shape;73;p40" descr="D:\Fullppt\005-PNG이미지\노트북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07701" y="1508787"/>
            <a:ext cx="9640360" cy="4903243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40"/>
          <p:cNvSpPr>
            <a:spLocks noGrp="1"/>
          </p:cNvSpPr>
          <p:nvPr>
            <p:ph type="pic" idx="3"/>
          </p:nvPr>
        </p:nvSpPr>
        <p:spPr>
          <a:xfrm>
            <a:off x="6017974" y="2168343"/>
            <a:ext cx="4620289" cy="341680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75" name="Google Shape;75;p40"/>
          <p:cNvSpPr/>
          <p:nvPr/>
        </p:nvSpPr>
        <p:spPr>
          <a:xfrm>
            <a:off x="623392" y="4485118"/>
            <a:ext cx="4032448" cy="13441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ush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"/>
          <p:cNvSpPr/>
          <p:nvPr/>
        </p:nvSpPr>
        <p:spPr>
          <a:xfrm>
            <a:off x="3564949" y="3279181"/>
            <a:ext cx="8298524" cy="3023077"/>
          </a:xfrm>
          <a:prstGeom prst="roundRect">
            <a:avLst>
              <a:gd name="adj" fmla="val 16667"/>
            </a:avLst>
          </a:prstGeom>
          <a:solidFill>
            <a:srgbClr val="50C7D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"/>
          <p:cNvSpPr txBox="1">
            <a:spLocks noGrp="1"/>
          </p:cNvSpPr>
          <p:nvPr>
            <p:ph type="body" idx="1"/>
          </p:nvPr>
        </p:nvSpPr>
        <p:spPr>
          <a:xfrm>
            <a:off x="371958" y="731121"/>
            <a:ext cx="11115939" cy="1897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r>
              <a:rPr lang="en-MY" sz="4400" b="1" dirty="0"/>
              <a:t>TRAINING OF CORE TRAINERS ON CPG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4000"/>
              <a:buNone/>
            </a:pPr>
            <a:r>
              <a:rPr lang="en-MY" sz="4000" b="1" dirty="0">
                <a:latin typeface="Architects Daughter"/>
                <a:ea typeface="Architects Daughter"/>
                <a:cs typeface="Architects Daughter"/>
                <a:sym typeface="Architects Daughter"/>
              </a:rPr>
              <a:t>MANAGEMENT OF ASTHMA IN ADULTS (SECOND EDITION)</a:t>
            </a:r>
            <a:endParaRPr sz="4000" b="1" dirty="0">
              <a:latin typeface="Architects Daughter"/>
              <a:ea typeface="Architects Daughter"/>
              <a:cs typeface="Architects Daughter"/>
              <a:sym typeface="Architects Daughter"/>
            </a:endParaRPr>
          </a:p>
        </p:txBody>
      </p:sp>
      <p:sp>
        <p:nvSpPr>
          <p:cNvPr id="120" name="Google Shape;120;p1"/>
          <p:cNvSpPr txBox="1">
            <a:spLocks noGrp="1"/>
          </p:cNvSpPr>
          <p:nvPr>
            <p:ph type="body" idx="2"/>
          </p:nvPr>
        </p:nvSpPr>
        <p:spPr>
          <a:xfrm>
            <a:off x="4186157" y="3110702"/>
            <a:ext cx="7056107" cy="18979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en-MY" sz="4400" b="1">
                <a:solidFill>
                  <a:schemeClr val="dk1"/>
                </a:solidFill>
              </a:rPr>
              <a:t>LECTURE 5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rPr lang="en-MY" sz="40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Asthma Exacerbation</a:t>
            </a:r>
            <a:endParaRPr sz="18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Google Shape;121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385389">
            <a:off x="681924" y="3088491"/>
            <a:ext cx="2209000" cy="340445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sp>
        <p:nvSpPr>
          <p:cNvPr id="122" name="Google Shape;122;p1"/>
          <p:cNvSpPr/>
          <p:nvPr/>
        </p:nvSpPr>
        <p:spPr>
          <a:xfrm>
            <a:off x="0" y="153780"/>
            <a:ext cx="5377912" cy="196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1"/>
          <p:cNvSpPr/>
          <p:nvPr/>
        </p:nvSpPr>
        <p:spPr>
          <a:xfrm>
            <a:off x="6814088" y="6507430"/>
            <a:ext cx="5377912" cy="19679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"/>
          <p:cNvSpPr/>
          <p:nvPr/>
        </p:nvSpPr>
        <p:spPr>
          <a:xfrm>
            <a:off x="3407044" y="2983713"/>
            <a:ext cx="5377912" cy="346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"/>
          <p:cNvSpPr/>
          <p:nvPr/>
        </p:nvSpPr>
        <p:spPr>
          <a:xfrm>
            <a:off x="5299684" y="4927799"/>
            <a:ext cx="4829051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Prof Madya Dr. Shamsuriani Md Jamal​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Consultant Emergency Physician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Faculty of Medicine UKM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9"/>
          <p:cNvSpPr txBox="1">
            <a:spLocks noGrp="1"/>
          </p:cNvSpPr>
          <p:nvPr>
            <p:ph type="body" idx="1"/>
          </p:nvPr>
        </p:nvSpPr>
        <p:spPr>
          <a:xfrm>
            <a:off x="60358" y="362595"/>
            <a:ext cx="11908567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000"/>
              <a:buNone/>
            </a:pPr>
            <a:r>
              <a:rPr lang="en-MY" sz="4000" b="1">
                <a:solidFill>
                  <a:srgbClr val="32AEB8"/>
                </a:solidFill>
              </a:rPr>
              <a:t>Treatment of Asthma Exacerbations</a:t>
            </a:r>
            <a:endParaRPr/>
          </a:p>
        </p:txBody>
      </p:sp>
      <p:sp>
        <p:nvSpPr>
          <p:cNvPr id="216" name="Google Shape;216;p9"/>
          <p:cNvSpPr txBox="1"/>
          <p:nvPr/>
        </p:nvSpPr>
        <p:spPr>
          <a:xfrm>
            <a:off x="230532" y="6135729"/>
            <a:ext cx="1173093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53. Geng W, et al. Can Respir J. 2020;2020:2301712.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54. Ruangsomboon O, et al. Acad Emerg Med. 2021;28(5):530-41.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9"/>
          <p:cNvSpPr txBox="1"/>
          <p:nvPr/>
        </p:nvSpPr>
        <p:spPr>
          <a:xfrm>
            <a:off x="393250" y="1355649"/>
            <a:ext cx="11242800" cy="46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Oxygen therapy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0640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●"/>
            </a:pP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High flow nasal cannula (HFNC)</a:t>
            </a:r>
            <a:endParaRPr/>
          </a:p>
          <a:p>
            <a:pPr marL="914400" marR="0" lvl="1" indent="-40640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○"/>
            </a:pP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RCT</a:t>
            </a:r>
            <a:r>
              <a:rPr lang="en-MY" sz="2600">
                <a:solidFill>
                  <a:schemeClr val="dk1"/>
                </a:solidFill>
              </a:rPr>
              <a:t> : 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severe asthma exacerbation </a:t>
            </a:r>
            <a:r>
              <a:rPr lang="en-MY" sz="2600">
                <a:solidFill>
                  <a:schemeClr val="dk1"/>
                </a:solidFill>
              </a:rPr>
              <a:t>with 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respiratory failure </a:t>
            </a:r>
            <a:endParaRPr sz="2600">
              <a:solidFill>
                <a:schemeClr val="dk1"/>
              </a:solidFill>
            </a:endParaRPr>
          </a:p>
          <a:p>
            <a:pPr marL="91440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HFNC led to significantly higher pO</a:t>
            </a:r>
            <a:r>
              <a:rPr lang="en-MY" sz="2600" b="0" i="0" u="none" strike="noStrike" cap="none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lower </a:t>
            </a:r>
            <a:r>
              <a:rPr lang="en-MY" sz="2600">
                <a:solidFill>
                  <a:schemeClr val="dk1"/>
                </a:solidFill>
              </a:rPr>
              <a:t>HR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MY" sz="2600">
                <a:solidFill>
                  <a:schemeClr val="dk1"/>
                </a:solidFill>
              </a:rPr>
              <a:t>RR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at 24 and 48 hours compared with conventional oxygen therapy (COT). </a:t>
            </a:r>
            <a:r>
              <a:rPr lang="en-MY" sz="2600" b="1" i="0" u="none" strike="noStrike" cap="none">
                <a:solidFill>
                  <a:schemeClr val="dk1"/>
                </a:solidFill>
              </a:rPr>
              <a:t>Overall clinical response was NS between the two groups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MY" sz="26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53</a:t>
            </a:r>
            <a:endParaRPr/>
          </a:p>
          <a:p>
            <a:pPr marL="742950" marR="0" lvl="1" indent="-28575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○"/>
            </a:pP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RCT</a:t>
            </a:r>
            <a:r>
              <a:rPr lang="en-MY" sz="2600">
                <a:solidFill>
                  <a:schemeClr val="dk1"/>
                </a:solidFill>
              </a:rPr>
              <a:t>: 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severe asthma exacerbation with hypoxaemia</a:t>
            </a:r>
            <a:r>
              <a:rPr lang="en-MY" sz="2600">
                <a:solidFill>
                  <a:schemeClr val="dk1"/>
                </a:solidFill>
              </a:rPr>
              <a:t>. </a:t>
            </a:r>
            <a:r>
              <a:rPr lang="en-MY" sz="2600" b="1" i="0" u="none" strike="noStrike" cap="none">
                <a:solidFill>
                  <a:schemeClr val="dk1"/>
                </a:solidFill>
              </a:rPr>
              <a:t>HFNC gave a higher comfort scale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en-MY" sz="2600" b="1" i="0" u="none" strike="noStrike" cap="none">
                <a:solidFill>
                  <a:schemeClr val="dk1"/>
                </a:solidFill>
              </a:rPr>
              <a:t>reduction in dyspnoea</a:t>
            </a:r>
            <a:r>
              <a:rPr lang="en-MY" sz="2600">
                <a:solidFill>
                  <a:schemeClr val="dk1"/>
                </a:solidFill>
              </a:rPr>
              <a:t> </a:t>
            </a:r>
            <a:r>
              <a:rPr lang="en-MY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than COT.</a:t>
            </a:r>
            <a:r>
              <a:rPr lang="en-MY" sz="26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54</a:t>
            </a: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1"/>
          <p:cNvSpPr txBox="1"/>
          <p:nvPr/>
        </p:nvSpPr>
        <p:spPr>
          <a:xfrm>
            <a:off x="284575" y="1343701"/>
            <a:ext cx="11242800" cy="392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β</a:t>
            </a:r>
            <a:r>
              <a:rPr lang="en-MY" sz="32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MY"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-Agonists</a:t>
            </a:r>
            <a:endParaRPr sz="32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dk1"/>
              </a:solidFill>
            </a:endParaRPr>
          </a:p>
          <a:p>
            <a:pPr marL="457200" marR="0" lvl="0" indent="-43180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first-line treatment </a:t>
            </a:r>
            <a:r>
              <a:rPr lang="en-MY" sz="2800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800" baseline="30000"/>
          </a:p>
          <a:p>
            <a:pPr marL="457200" marR="0" lvl="0" indent="-43180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 b="1">
                <a:solidFill>
                  <a:schemeClr val="dk1"/>
                </a:solidFill>
              </a:rPr>
              <a:t>Mild-moderate</a:t>
            </a:r>
            <a:r>
              <a:rPr lang="en-MY" sz="2800">
                <a:solidFill>
                  <a:schemeClr val="dk1"/>
                </a:solidFill>
              </a:rPr>
              <a:t>: preferred method of delivery is via </a:t>
            </a: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pMDI </a:t>
            </a:r>
            <a:r>
              <a:rPr lang="en-MY" sz="2800">
                <a:solidFill>
                  <a:schemeClr val="dk1"/>
                </a:solidFill>
              </a:rPr>
              <a:t>with</a:t>
            </a: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spacer </a:t>
            </a:r>
            <a:endParaRPr sz="2800">
              <a:solidFill>
                <a:schemeClr val="dk1"/>
              </a:solidFill>
            </a:endParaRPr>
          </a:p>
          <a:p>
            <a:pPr marL="457200" marR="0" lvl="0" indent="-43180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 b="1">
                <a:solidFill>
                  <a:schemeClr val="dk1"/>
                </a:solidFill>
              </a:rPr>
              <a:t>Severe-life-threatening exacerbations: </a:t>
            </a: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continuous delivery of nebulised oxygen-driven β</a:t>
            </a:r>
            <a:r>
              <a:rPr lang="en-MY" sz="2800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-agonists.</a:t>
            </a:r>
            <a:r>
              <a:rPr lang="en-MY" sz="2800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/>
          </a:p>
        </p:txBody>
      </p:sp>
      <p:sp>
        <p:nvSpPr>
          <p:cNvPr id="224" name="Google Shape;224;p11"/>
          <p:cNvSpPr/>
          <p:nvPr/>
        </p:nvSpPr>
        <p:spPr>
          <a:xfrm>
            <a:off x="284583" y="6032630"/>
            <a:ext cx="10706793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Global Initiative for Asthma (GINA). Global Strategy for Asthma Management and Prevention (2024 update). 2024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MoH, Malaysia. Clinical Practice Guidelines Management of Asthma in Adults. 2017.</a:t>
            </a:r>
            <a:endParaRPr/>
          </a:p>
        </p:txBody>
      </p:sp>
      <p:sp>
        <p:nvSpPr>
          <p:cNvPr id="225" name="Google Shape;225;p11"/>
          <p:cNvSpPr txBox="1"/>
          <p:nvPr/>
        </p:nvSpPr>
        <p:spPr>
          <a:xfrm>
            <a:off x="60358" y="362595"/>
            <a:ext cx="11908567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000"/>
              <a:buFont typeface="Arial"/>
              <a:buNone/>
            </a:pPr>
            <a:r>
              <a:rPr lang="en-MY" sz="4000" b="1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Treatment of Asthma Exacerbations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2"/>
          <p:cNvSpPr txBox="1"/>
          <p:nvPr/>
        </p:nvSpPr>
        <p:spPr>
          <a:xfrm>
            <a:off x="192834" y="1225108"/>
            <a:ext cx="11242803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β</a:t>
            </a:r>
            <a:r>
              <a:rPr lang="en-MY" sz="3200" b="1" baseline="-25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en-MY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-Agonists</a:t>
            </a:r>
            <a:endParaRPr/>
          </a:p>
        </p:txBody>
      </p:sp>
      <p:pic>
        <p:nvPicPr>
          <p:cNvPr id="232" name="Google Shape;232;p12" descr="A close-up of a white card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70370" y="1781578"/>
            <a:ext cx="8251260" cy="2886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12" descr="A blue background with black text&#10;&#10;AI-generated content may be incorrect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98735" y="4803612"/>
            <a:ext cx="9394529" cy="1752238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12"/>
          <p:cNvSpPr txBox="1"/>
          <p:nvPr/>
        </p:nvSpPr>
        <p:spPr>
          <a:xfrm>
            <a:off x="60358" y="362595"/>
            <a:ext cx="11908567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000"/>
              <a:buFont typeface="Arial"/>
              <a:buNone/>
            </a:pPr>
            <a:r>
              <a:rPr lang="en-MY" sz="4000" b="1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Treatment of Asthma Exacerbations</a:t>
            </a:r>
            <a:endParaRPr sz="4000" b="1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3"/>
          <p:cNvSpPr txBox="1"/>
          <p:nvPr/>
        </p:nvSpPr>
        <p:spPr>
          <a:xfrm>
            <a:off x="381542" y="1463956"/>
            <a:ext cx="10990200" cy="50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Ipratropium bromide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Cochrane systematic review:</a:t>
            </a:r>
            <a:r>
              <a:rPr lang="en-MY" sz="2800">
                <a:solidFill>
                  <a:schemeClr val="dk1"/>
                </a:solidFill>
              </a:rPr>
              <a:t> </a:t>
            </a: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combined inhaled therapy (ipratropium bromide + SABA) was more effective than SABA alone in adult patients with asthma exacerbation:</a:t>
            </a:r>
            <a:r>
              <a:rPr lang="en-MY" sz="2800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57</a:t>
            </a:r>
            <a:endParaRPr/>
          </a:p>
          <a:p>
            <a:pPr marL="914400" marR="0" lvl="1" indent="-457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lower risk of hospitalisation (RR=0.72, 95% CI 0.59 to 0.8</a:t>
            </a:r>
            <a:r>
              <a:rPr lang="en-MY" sz="2800">
                <a:solidFill>
                  <a:schemeClr val="dk1"/>
                </a:solidFill>
              </a:rPr>
              <a:t>7)</a:t>
            </a:r>
            <a:endParaRPr sz="2800">
              <a:solidFill>
                <a:schemeClr val="dk1"/>
              </a:solidFill>
            </a:endParaRPr>
          </a:p>
          <a:p>
            <a:pPr marL="914400" marR="0" lvl="1" indent="-457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improved FEV1 (MD=0.25 L, 95% CI 0.02 to 0.48)</a:t>
            </a:r>
            <a:endParaRPr/>
          </a:p>
          <a:p>
            <a:pPr marL="914400" marR="0" lvl="1" indent="-457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improved PEF (MD=36.58 L/min, 95% CI 23.07 to 50.09)</a:t>
            </a:r>
            <a:endParaRPr/>
          </a:p>
          <a:p>
            <a:pPr marL="914400" marR="0" lvl="1" indent="-45720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higher percent improvement in PEF (MD=24.88%, 95% CI 14.83 to 34.93)</a:t>
            </a:r>
            <a:endParaRPr/>
          </a:p>
          <a:p>
            <a:pPr marL="285750" marR="0" lvl="0" indent="-10795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13"/>
          <p:cNvSpPr/>
          <p:nvPr/>
        </p:nvSpPr>
        <p:spPr>
          <a:xfrm>
            <a:off x="381542" y="6248073"/>
            <a:ext cx="911159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57. Kirkland SW, et al. Cochrane Database Syst Rev. 2017;1(1):CD001284.</a:t>
            </a:r>
            <a:endParaRPr/>
          </a:p>
        </p:txBody>
      </p:sp>
      <p:sp>
        <p:nvSpPr>
          <p:cNvPr id="242" name="Google Shape;242;p13"/>
          <p:cNvSpPr txBox="1"/>
          <p:nvPr/>
        </p:nvSpPr>
        <p:spPr>
          <a:xfrm>
            <a:off x="60358" y="362595"/>
            <a:ext cx="11908567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000"/>
              <a:buFont typeface="Arial"/>
              <a:buNone/>
            </a:pPr>
            <a:r>
              <a:rPr lang="en-MY" sz="4000" b="1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Treatment of Asthma Exacerbations</a:t>
            </a:r>
            <a:endParaRPr sz="4000" b="1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4"/>
          <p:cNvSpPr txBox="1"/>
          <p:nvPr/>
        </p:nvSpPr>
        <p:spPr>
          <a:xfrm>
            <a:off x="338038" y="1167088"/>
            <a:ext cx="11353200" cy="51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Systemic corticosteroids</a:t>
            </a: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31115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Systemic corticosteroids reduce inflammation, hasten resolution of exacerbations and prevent subsequent relapses.</a:t>
            </a:r>
            <a:endParaRPr sz="2800"/>
          </a:p>
          <a:p>
            <a:pPr marL="285750" marR="0" lvl="0" indent="-31115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Administered as early as possible</a:t>
            </a:r>
            <a:endParaRPr sz="2800"/>
          </a:p>
          <a:p>
            <a:pPr marL="285750" marR="0" lvl="0" indent="-31115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Prednisolone:</a:t>
            </a:r>
            <a:endParaRPr sz="2800"/>
          </a:p>
          <a:p>
            <a:pPr marL="914400" marR="0" lvl="1" indent="-4826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0.5 to 1 mg/kg of the ideal </a:t>
            </a:r>
            <a:r>
              <a:rPr lang="en-MY" sz="2800">
                <a:solidFill>
                  <a:schemeClr val="dk1"/>
                </a:solidFill>
              </a:rPr>
              <a:t>BW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MY" sz="2800">
                <a:solidFill>
                  <a:schemeClr val="dk1"/>
                </a:solidFill>
              </a:rPr>
              <a:t>(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max of 50 mg daily)</a:t>
            </a:r>
            <a:endParaRPr sz="2800"/>
          </a:p>
          <a:p>
            <a:pPr marL="285750" marR="0" lvl="0" indent="-31115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IV Hydrocortisone</a:t>
            </a:r>
            <a:endParaRPr sz="2800"/>
          </a:p>
          <a:p>
            <a:pPr marL="914400" marR="0" lvl="1" indent="-48260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200 mg in divided doses for 5-7 days</a:t>
            </a:r>
            <a:endParaRPr sz="2800"/>
          </a:p>
          <a:p>
            <a:pPr marL="285750" marR="0" lvl="0" indent="-31115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/>
              <a:t>Administration of corticosteroids by oral, IM or IV route provides similar results, but </a:t>
            </a:r>
            <a:r>
              <a:rPr lang="en-MY" sz="2800" b="1"/>
              <a:t>oral route is less invasive and cheaper</a:t>
            </a:r>
            <a:endParaRPr sz="2800" b="1"/>
          </a:p>
        </p:txBody>
      </p:sp>
      <p:sp>
        <p:nvSpPr>
          <p:cNvPr id="249" name="Google Shape;249;p14"/>
          <p:cNvSpPr/>
          <p:nvPr/>
        </p:nvSpPr>
        <p:spPr>
          <a:xfrm>
            <a:off x="284582" y="6356905"/>
            <a:ext cx="609600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58. Kirkland SW, et al. Cochrane Database Syst Rev. 2018;6(6):CD012629.</a:t>
            </a:r>
            <a:endParaRPr/>
          </a:p>
        </p:txBody>
      </p:sp>
      <p:sp>
        <p:nvSpPr>
          <p:cNvPr id="250" name="Google Shape;250;p14"/>
          <p:cNvSpPr txBox="1"/>
          <p:nvPr/>
        </p:nvSpPr>
        <p:spPr>
          <a:xfrm>
            <a:off x="60358" y="362595"/>
            <a:ext cx="11908567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000"/>
              <a:buFont typeface="Arial"/>
              <a:buNone/>
            </a:pPr>
            <a:r>
              <a:rPr lang="en-MY" sz="4000" b="1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Treatment of Asthma Exacerbations</a:t>
            </a:r>
            <a:endParaRPr sz="4000" b="1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5"/>
          <p:cNvSpPr txBox="1"/>
          <p:nvPr/>
        </p:nvSpPr>
        <p:spPr>
          <a:xfrm>
            <a:off x="223075" y="1130680"/>
            <a:ext cx="11421600" cy="48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4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Inhaled corticosteroids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MY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Patient should continue maintenance inhaled corticosteroids when prescribed with systemic corticosteroids.</a:t>
            </a:r>
            <a:r>
              <a:rPr lang="en-MY" sz="2400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MY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cross-sectional study: additional budesonide inhalation suspension to a combination of LABA and IV systemic corticosteroids</a:t>
            </a:r>
            <a:endParaRPr/>
          </a:p>
          <a:p>
            <a:pPr marL="800100" marR="0" lvl="1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MY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reduced length of hospital stay (OR=2.99, 95% CI 1.11 to 8.06) </a:t>
            </a:r>
            <a:endParaRPr/>
          </a:p>
          <a:p>
            <a:pPr marL="800100" marR="0" lvl="1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MY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shortened recovery time from symptoms (OR=6.58, 95% CI 2.03 to 21.3).</a:t>
            </a:r>
            <a:r>
              <a:rPr lang="en-MY" sz="24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59</a:t>
            </a:r>
            <a:endParaRPr/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MY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meta-analysis: </a:t>
            </a:r>
            <a:endParaRPr/>
          </a:p>
          <a:p>
            <a:pPr marL="800100" marR="0" lvl="1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MY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NS difference between ICS vs systemic corticosteroids in admission to hospital.(The included evidence comprised of both ICS delivered through pMDI and nebuliser).</a:t>
            </a:r>
            <a:r>
              <a:rPr lang="en-MY" sz="24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60</a:t>
            </a:r>
            <a:endParaRPr/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MY" sz="2400" b="1">
                <a:solidFill>
                  <a:schemeClr val="dk1"/>
                </a:solidFill>
              </a:rPr>
              <a:t>There is insufficient evidence to support the use of nebulised corticosteroids in asthma exacerbation.</a:t>
            </a:r>
            <a:endParaRPr b="1"/>
          </a:p>
        </p:txBody>
      </p:sp>
      <p:sp>
        <p:nvSpPr>
          <p:cNvPr id="257" name="Google Shape;257;p15"/>
          <p:cNvSpPr/>
          <p:nvPr/>
        </p:nvSpPr>
        <p:spPr>
          <a:xfrm>
            <a:off x="7631081" y="6127435"/>
            <a:ext cx="6096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59. Ito K, et al. Allergol Int. 2020;69(4):571-7.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60. Kearns N, et al. J Allergy Clin Immunol Pract. 2020;8(2):605-17.e6.</a:t>
            </a:r>
            <a:endParaRPr/>
          </a:p>
        </p:txBody>
      </p:sp>
      <p:sp>
        <p:nvSpPr>
          <p:cNvPr id="258" name="Google Shape;258;p15"/>
          <p:cNvSpPr txBox="1"/>
          <p:nvPr/>
        </p:nvSpPr>
        <p:spPr>
          <a:xfrm>
            <a:off x="60358" y="362595"/>
            <a:ext cx="11908567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000"/>
              <a:buFont typeface="Arial"/>
              <a:buNone/>
            </a:pPr>
            <a:r>
              <a:rPr lang="en-MY" sz="4000" b="1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Treatment of Asthma Exacerbations</a:t>
            </a:r>
            <a:endParaRPr sz="4000" b="1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6"/>
          <p:cNvSpPr txBox="1"/>
          <p:nvPr/>
        </p:nvSpPr>
        <p:spPr>
          <a:xfrm>
            <a:off x="168204" y="1518209"/>
            <a:ext cx="11242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5" name="Google Shape;265;p16" descr="A blue rectangle with black text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3502" y="2258845"/>
            <a:ext cx="11007505" cy="2870715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16"/>
          <p:cNvSpPr txBox="1"/>
          <p:nvPr/>
        </p:nvSpPr>
        <p:spPr>
          <a:xfrm>
            <a:off x="60358" y="362595"/>
            <a:ext cx="11908567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000"/>
              <a:buFont typeface="Arial"/>
              <a:buNone/>
            </a:pPr>
            <a:r>
              <a:rPr lang="en-MY" sz="4000" b="1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Treatment of Asthma Exacerbations</a:t>
            </a:r>
            <a:endParaRPr sz="4000" b="1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8"/>
          <p:cNvSpPr txBox="1"/>
          <p:nvPr/>
        </p:nvSpPr>
        <p:spPr>
          <a:xfrm>
            <a:off x="393250" y="926504"/>
            <a:ext cx="112428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Magnesium sulphate</a:t>
            </a:r>
            <a:endParaRPr sz="3200"/>
          </a:p>
        </p:txBody>
      </p:sp>
      <p:pic>
        <p:nvPicPr>
          <p:cNvPr id="281" name="Google Shape;281;p18" descr="A blue sign with black text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3422" y="1511496"/>
            <a:ext cx="11025157" cy="2515808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18"/>
          <p:cNvSpPr txBox="1"/>
          <p:nvPr/>
        </p:nvSpPr>
        <p:spPr>
          <a:xfrm>
            <a:off x="141746" y="158495"/>
            <a:ext cx="11908500" cy="7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000"/>
              <a:buFont typeface="Arial"/>
              <a:buNone/>
            </a:pPr>
            <a:r>
              <a:rPr lang="en-MY" sz="4000" b="1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Treatment of Asthma Exacerbations</a:t>
            </a:r>
            <a:endParaRPr sz="4000" b="1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18"/>
          <p:cNvSpPr txBox="1"/>
          <p:nvPr/>
        </p:nvSpPr>
        <p:spPr>
          <a:xfrm>
            <a:off x="583425" y="3874275"/>
            <a:ext cx="10761600" cy="22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064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MY" sz="2800">
                <a:solidFill>
                  <a:schemeClr val="dk1"/>
                </a:solidFill>
              </a:rPr>
              <a:t>It</a:t>
            </a:r>
            <a:r>
              <a:rPr lang="en-MY" sz="2800" b="1">
                <a:solidFill>
                  <a:schemeClr val="dk1"/>
                </a:solidFill>
              </a:rPr>
              <a:t> </a:t>
            </a:r>
            <a:r>
              <a:rPr lang="en-MY" sz="2800">
                <a:solidFill>
                  <a:schemeClr val="dk1"/>
                </a:solidFill>
              </a:rPr>
              <a:t>reduces hospital admissions in patients with FEV1 &lt;25 – 30% predicted, and not responding to initial treatment.</a:t>
            </a:r>
            <a:r>
              <a:rPr lang="en-MY" sz="2800" baseline="30000">
                <a:solidFill>
                  <a:schemeClr val="dk1"/>
                </a:solidFill>
              </a:rPr>
              <a:t>2</a:t>
            </a:r>
            <a:endParaRPr sz="2800">
              <a:solidFill>
                <a:schemeClr val="dk1"/>
              </a:solidFill>
            </a:endParaRPr>
          </a:p>
          <a:p>
            <a:pPr marL="457200" marR="0" lvl="0" indent="-4064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MY" sz="2800">
                <a:solidFill>
                  <a:schemeClr val="dk1"/>
                </a:solidFill>
              </a:rPr>
              <a:t>Single dose of IV magnesium sulphate is safe and may improve lung function and reduce intubation rates in patients.</a:t>
            </a:r>
            <a:r>
              <a:rPr lang="en-MY" sz="2800" baseline="30000">
                <a:solidFill>
                  <a:schemeClr val="dk1"/>
                </a:solidFill>
              </a:rPr>
              <a:t>26</a:t>
            </a:r>
            <a:endParaRPr sz="2800" baseline="30000">
              <a:solidFill>
                <a:schemeClr val="dk1"/>
              </a:solidFill>
            </a:endParaRPr>
          </a:p>
          <a:p>
            <a:pPr marL="457200" marR="0" lvl="0" indent="-4064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MY" sz="2800" b="1">
                <a:solidFill>
                  <a:schemeClr val="dk1"/>
                </a:solidFill>
              </a:rPr>
              <a:t>Nebulised magnesium sulphate is not recommended</a:t>
            </a: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18"/>
          <p:cNvSpPr/>
          <p:nvPr/>
        </p:nvSpPr>
        <p:spPr>
          <a:xfrm>
            <a:off x="141750" y="6121575"/>
            <a:ext cx="10191300" cy="44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</a:rPr>
              <a:t>2. Global Initiative for Asthma (GINA). Global Strategy for Asthma Management and Prevention (2024 update). 2024</a:t>
            </a:r>
            <a:endParaRPr sz="12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26. SIGN &amp; BTS. British guideline on the management of asthma. UK: SIGN-BTS; 2019.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9"/>
          <p:cNvSpPr txBox="1"/>
          <p:nvPr/>
        </p:nvSpPr>
        <p:spPr>
          <a:xfrm>
            <a:off x="324969" y="1732769"/>
            <a:ext cx="11242800" cy="41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Aminophylline</a:t>
            </a:r>
            <a:endParaRPr sz="3200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3200" b="1">
              <a:solidFill>
                <a:schemeClr val="dk1"/>
              </a:solidFill>
            </a:endParaRPr>
          </a:p>
          <a:p>
            <a:pPr marL="285750" marR="0" lvl="0" indent="-2603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IV aminophylline has limited effectiveness with adverse effects</a:t>
            </a:r>
            <a:endParaRPr sz="2800"/>
          </a:p>
          <a:p>
            <a:pPr marL="285750" marR="0" lvl="0" indent="-2603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 should not be routinely used in asthma exacerbation. </a:t>
            </a:r>
            <a:endParaRPr sz="2800"/>
          </a:p>
          <a:p>
            <a:pPr marL="285750" marR="0" lvl="0" indent="-26035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Consultation with a senior physician is advisable if its use is required.</a:t>
            </a:r>
            <a:r>
              <a:rPr lang="en-MY" sz="2800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800"/>
          </a:p>
          <a:p>
            <a:pPr marL="285750" marR="0" lvl="0" indent="-825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19"/>
          <p:cNvSpPr/>
          <p:nvPr/>
        </p:nvSpPr>
        <p:spPr>
          <a:xfrm>
            <a:off x="324969" y="6248073"/>
            <a:ext cx="10706793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MoH, Malaysia. Clinical Practice Guidelines Management of Asthma in Adults. 2017.</a:t>
            </a:r>
            <a:endParaRPr/>
          </a:p>
        </p:txBody>
      </p:sp>
      <p:sp>
        <p:nvSpPr>
          <p:cNvPr id="292" name="Google Shape;292;p19"/>
          <p:cNvSpPr txBox="1"/>
          <p:nvPr/>
        </p:nvSpPr>
        <p:spPr>
          <a:xfrm>
            <a:off x="60358" y="362595"/>
            <a:ext cx="11908567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000"/>
              <a:buFont typeface="Arial"/>
              <a:buNone/>
            </a:pPr>
            <a:r>
              <a:rPr lang="en-MY" sz="4000" b="1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Treatment of Asthma Exacerbations</a:t>
            </a:r>
            <a:endParaRPr sz="4000" b="1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0"/>
          <p:cNvSpPr txBox="1">
            <a:spLocks noGrp="1"/>
          </p:cNvSpPr>
          <p:nvPr>
            <p:ph type="body" idx="1"/>
          </p:nvPr>
        </p:nvSpPr>
        <p:spPr>
          <a:xfrm>
            <a:off x="168204" y="302150"/>
            <a:ext cx="8827515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000"/>
              <a:buNone/>
            </a:pPr>
            <a:r>
              <a:rPr lang="en-MY" sz="4000" b="1">
                <a:solidFill>
                  <a:srgbClr val="32AEB8"/>
                </a:solidFill>
              </a:rPr>
              <a:t>Monitoring and Evaluation</a:t>
            </a:r>
            <a:endParaRPr/>
          </a:p>
        </p:txBody>
      </p:sp>
      <p:pic>
        <p:nvPicPr>
          <p:cNvPr id="299" name="Google Shape;299;p20" descr="A close-up of a medical information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8283" y="1160349"/>
            <a:ext cx="10459844" cy="4798550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20"/>
          <p:cNvSpPr txBox="1"/>
          <p:nvPr/>
        </p:nvSpPr>
        <p:spPr>
          <a:xfrm>
            <a:off x="1150902" y="6049013"/>
            <a:ext cx="9890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730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MY" sz="1800">
                <a:solidFill>
                  <a:schemeClr val="dk1"/>
                </a:solidFill>
              </a:rPr>
              <a:t>ABG only for patients with PEFR &lt;50% , do not respond to initial treatment, deteriorating.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"/>
          <p:cNvSpPr txBox="1">
            <a:spLocks noGrp="1"/>
          </p:cNvSpPr>
          <p:nvPr>
            <p:ph type="body" idx="1"/>
          </p:nvPr>
        </p:nvSpPr>
        <p:spPr>
          <a:xfrm>
            <a:off x="282633" y="400656"/>
            <a:ext cx="11927666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400"/>
              <a:buNone/>
            </a:pPr>
            <a:r>
              <a:rPr lang="en-MY" sz="4400" b="1">
                <a:solidFill>
                  <a:srgbClr val="32AEB8"/>
                </a:solidFill>
              </a:rPr>
              <a:t>Learning Objectives</a:t>
            </a:r>
            <a:endParaRPr/>
          </a:p>
        </p:txBody>
      </p:sp>
      <p:sp>
        <p:nvSpPr>
          <p:cNvPr id="131" name="Google Shape;131;p2"/>
          <p:cNvSpPr/>
          <p:nvPr/>
        </p:nvSpPr>
        <p:spPr>
          <a:xfrm>
            <a:off x="660413" y="1669075"/>
            <a:ext cx="11155800" cy="401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Defin</a:t>
            </a:r>
            <a:r>
              <a:rPr lang="en-MY" sz="2800">
                <a:solidFill>
                  <a:schemeClr val="dk1"/>
                </a:solidFill>
              </a:rPr>
              <a:t>e asthma exacerbation and its key clinical features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Assess</a:t>
            </a:r>
            <a:r>
              <a:rPr lang="en-MY" sz="2800">
                <a:solidFill>
                  <a:schemeClr val="dk1"/>
                </a:solidFill>
              </a:rPr>
              <a:t> the severity and classification criteria </a:t>
            </a:r>
            <a:endParaRPr sz="280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800">
                <a:solidFill>
                  <a:schemeClr val="dk1"/>
                </a:solidFill>
              </a:rPr>
              <a:t>Differentiate between different categories to guide timely intervention</a:t>
            </a:r>
            <a:endParaRPr sz="2800">
              <a:solidFill>
                <a:schemeClr val="dk1"/>
              </a:solidFill>
            </a:endParaRPr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800">
                <a:solidFill>
                  <a:schemeClr val="dk1"/>
                </a:solidFill>
              </a:rPr>
              <a:t>Outline the management strategies in primary care and emergency department</a:t>
            </a:r>
            <a:endParaRPr/>
          </a:p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800">
                <a:solidFill>
                  <a:schemeClr val="dk1"/>
                </a:solidFill>
              </a:rPr>
              <a:t>Identify the criteria for safe discharge and follow up planning</a:t>
            </a: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"/>
          <p:cNvSpPr/>
          <p:nvPr/>
        </p:nvSpPr>
        <p:spPr>
          <a:xfrm>
            <a:off x="375788" y="1790225"/>
            <a:ext cx="284700" cy="308700"/>
          </a:xfrm>
          <a:prstGeom prst="flowChartConnector">
            <a:avLst/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"/>
          <p:cNvSpPr/>
          <p:nvPr/>
        </p:nvSpPr>
        <p:spPr>
          <a:xfrm>
            <a:off x="375788" y="2451900"/>
            <a:ext cx="284700" cy="308700"/>
          </a:xfrm>
          <a:prstGeom prst="flowChartConnector">
            <a:avLst/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2"/>
          <p:cNvSpPr/>
          <p:nvPr/>
        </p:nvSpPr>
        <p:spPr>
          <a:xfrm>
            <a:off x="375788" y="3036425"/>
            <a:ext cx="284700" cy="308700"/>
          </a:xfrm>
          <a:prstGeom prst="flowChartConnector">
            <a:avLst/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2"/>
          <p:cNvSpPr/>
          <p:nvPr/>
        </p:nvSpPr>
        <p:spPr>
          <a:xfrm>
            <a:off x="375788" y="3713550"/>
            <a:ext cx="284700" cy="308700"/>
          </a:xfrm>
          <a:prstGeom prst="flowChartConnector">
            <a:avLst/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2"/>
          <p:cNvSpPr/>
          <p:nvPr/>
        </p:nvSpPr>
        <p:spPr>
          <a:xfrm>
            <a:off x="375788" y="4975200"/>
            <a:ext cx="284700" cy="308700"/>
          </a:xfrm>
          <a:prstGeom prst="flowChartConnector">
            <a:avLst/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21" descr="A blue sign with black text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4593" y="2061143"/>
            <a:ext cx="11322814" cy="2735713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21"/>
          <p:cNvSpPr txBox="1"/>
          <p:nvPr/>
        </p:nvSpPr>
        <p:spPr>
          <a:xfrm>
            <a:off x="168204" y="302150"/>
            <a:ext cx="8827515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000"/>
              <a:buFont typeface="Arial"/>
              <a:buNone/>
            </a:pPr>
            <a:r>
              <a:rPr lang="en-MY" sz="4000" b="1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Monitoring and Evaluation</a:t>
            </a:r>
            <a:endParaRPr sz="4000" b="1">
              <a:solidFill>
                <a:srgbClr val="32AEB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2"/>
          <p:cNvSpPr txBox="1">
            <a:spLocks noGrp="1"/>
          </p:cNvSpPr>
          <p:nvPr>
            <p:ph type="body" idx="1"/>
          </p:nvPr>
        </p:nvSpPr>
        <p:spPr>
          <a:xfrm>
            <a:off x="168204" y="302150"/>
            <a:ext cx="8827515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000"/>
              <a:buNone/>
            </a:pPr>
            <a:r>
              <a:rPr lang="en-MY" sz="4000" b="1">
                <a:solidFill>
                  <a:srgbClr val="32AEB8"/>
                </a:solidFill>
              </a:rPr>
              <a:t>Criteria for Admission</a:t>
            </a:r>
            <a:endParaRPr/>
          </a:p>
        </p:txBody>
      </p:sp>
      <p:sp>
        <p:nvSpPr>
          <p:cNvPr id="314" name="Google Shape;314;p22"/>
          <p:cNvSpPr txBox="1"/>
          <p:nvPr/>
        </p:nvSpPr>
        <p:spPr>
          <a:xfrm>
            <a:off x="341594" y="1149067"/>
            <a:ext cx="11242800" cy="526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MY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 patients with progressive deterioration following initial treatment </a:t>
            </a:r>
            <a:endParaRPr/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MY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Patients with severe or life-threatening asthma should be admitted.</a:t>
            </a:r>
            <a:r>
              <a:rPr lang="en-MY" sz="2400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</a:t>
            </a:r>
            <a:endParaRPr/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MY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Other factors considered for admission are:</a:t>
            </a:r>
            <a:endParaRPr/>
          </a:p>
          <a:p>
            <a:pPr marL="800100" marR="0" lvl="1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MY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older age</a:t>
            </a:r>
            <a:r>
              <a:rPr lang="en-MY" sz="24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  <a:p>
            <a:pPr marL="800100" marR="0" lvl="1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MY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use of more than eight SABA puffs in previous 24 hours</a:t>
            </a:r>
            <a:r>
              <a:rPr lang="en-MY" sz="24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  <a:p>
            <a:pPr marL="800100" marR="0" lvl="1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MY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history of severe exacerbations (e.g. intubations, asthma admissions)</a:t>
            </a:r>
            <a:r>
              <a:rPr lang="en-MY" sz="24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  <a:p>
            <a:pPr marL="800100" marR="0" lvl="1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MY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history of unscheduled clinic and emergency department visits requiring use of OCS</a:t>
            </a:r>
            <a:r>
              <a:rPr lang="en-MY" sz="24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  <a:p>
            <a:pPr marL="800100" marR="0" lvl="1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MY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living alone/socially isolated</a:t>
            </a:r>
            <a:r>
              <a:rPr lang="en-MY" sz="24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  <a:p>
            <a:pPr marL="800100" marR="0" lvl="1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MY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psychological problems</a:t>
            </a:r>
            <a:r>
              <a:rPr lang="en-MY" sz="24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  <a:p>
            <a:pPr marL="800100" marR="0" lvl="1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</a:pPr>
            <a:r>
              <a:rPr lang="en-MY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physical disability</a:t>
            </a:r>
            <a:r>
              <a:rPr lang="en-MY" sz="2400" b="0" i="0" u="none" strike="noStrike" cap="none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  <a:p>
            <a:pPr marL="285750" marR="0" lvl="0" indent="-2857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MY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Patients who are at risk of respiratory failure- early referral to the critical care team</a:t>
            </a:r>
            <a:r>
              <a:rPr lang="en-MY" sz="2400" baseline="30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  <a:p>
            <a:pPr marL="285750" marR="0" lvl="0" indent="-1333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22"/>
          <p:cNvSpPr/>
          <p:nvPr/>
        </p:nvSpPr>
        <p:spPr>
          <a:xfrm>
            <a:off x="341594" y="6121547"/>
            <a:ext cx="1070679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2. Global Initiative for Asthma (GINA). Global Strategy for Asthma Management and Prevention (2024 update). 2024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MoH, Malaysia. Clinical Practice Guidelines Management of Asthma in Adults. 2017.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23"/>
          <p:cNvSpPr txBox="1">
            <a:spLocks noGrp="1"/>
          </p:cNvSpPr>
          <p:nvPr>
            <p:ph type="body" idx="1"/>
          </p:nvPr>
        </p:nvSpPr>
        <p:spPr>
          <a:xfrm>
            <a:off x="168204" y="302150"/>
            <a:ext cx="8827515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000"/>
              <a:buNone/>
            </a:pPr>
            <a:r>
              <a:rPr lang="en-MY" sz="4000" b="1">
                <a:solidFill>
                  <a:srgbClr val="32AEB8"/>
                </a:solidFill>
              </a:rPr>
              <a:t>Discharge/ Admission</a:t>
            </a:r>
            <a:endParaRPr/>
          </a:p>
        </p:txBody>
      </p:sp>
      <p:pic>
        <p:nvPicPr>
          <p:cNvPr id="322" name="Google Shape;322;p23" descr="A blue card with black text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3197" y="1315640"/>
            <a:ext cx="10545606" cy="45699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4"/>
          <p:cNvSpPr txBox="1">
            <a:spLocks noGrp="1"/>
          </p:cNvSpPr>
          <p:nvPr>
            <p:ph type="body" idx="1"/>
          </p:nvPr>
        </p:nvSpPr>
        <p:spPr>
          <a:xfrm>
            <a:off x="168204" y="302150"/>
            <a:ext cx="8827515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000"/>
              <a:buNone/>
            </a:pPr>
            <a:r>
              <a:rPr lang="en-MY" sz="4000" b="1">
                <a:solidFill>
                  <a:srgbClr val="32AEB8"/>
                </a:solidFill>
              </a:rPr>
              <a:t>Discharge plan</a:t>
            </a:r>
            <a:endParaRPr/>
          </a:p>
        </p:txBody>
      </p:sp>
      <p:grpSp>
        <p:nvGrpSpPr>
          <p:cNvPr id="329" name="Google Shape;329;p24"/>
          <p:cNvGrpSpPr/>
          <p:nvPr/>
        </p:nvGrpSpPr>
        <p:grpSpPr>
          <a:xfrm>
            <a:off x="84002" y="1589606"/>
            <a:ext cx="4033429" cy="4033429"/>
            <a:chOff x="1293736" y="1258050"/>
            <a:chExt cx="2547000" cy="2547000"/>
          </a:xfrm>
        </p:grpSpPr>
        <p:sp>
          <p:nvSpPr>
            <p:cNvPr id="330" name="Google Shape;330;p24"/>
            <p:cNvSpPr/>
            <p:nvPr/>
          </p:nvSpPr>
          <p:spPr>
            <a:xfrm rot="2700000">
              <a:off x="228637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E1165B"/>
            </a:solidFill>
            <a:ln>
              <a:noFill/>
            </a:ln>
          </p:spPr>
          <p:txBody>
            <a:bodyPr spcFirstLastPara="1" wrap="square" lIns="144775" tIns="144775" rIns="144775" bIns="1447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4"/>
            <p:cNvSpPr/>
            <p:nvPr/>
          </p:nvSpPr>
          <p:spPr>
            <a:xfrm>
              <a:off x="1510752" y="3205393"/>
              <a:ext cx="374100" cy="37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362015" dist="80448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144775" tIns="144775" rIns="144775" bIns="1447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MY" sz="1900" b="1">
                  <a:solidFill>
                    <a:srgbClr val="0942A1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1900" b="1">
                <a:solidFill>
                  <a:srgbClr val="0942A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32" name="Google Shape;332;p24"/>
            <p:cNvSpPr txBox="1"/>
            <p:nvPr/>
          </p:nvSpPr>
          <p:spPr>
            <a:xfrm rot="-2700000">
              <a:off x="1501398" y="2241353"/>
              <a:ext cx="2332604" cy="393293"/>
            </a:xfrm>
            <a:prstGeom prst="rect">
              <a:avLst/>
            </a:prstGeom>
            <a:solidFill>
              <a:srgbClr val="E1165B"/>
            </a:solidFill>
            <a:ln>
              <a:noFill/>
            </a:ln>
          </p:spPr>
          <p:txBody>
            <a:bodyPr spcFirstLastPara="1" wrap="square" lIns="144775" tIns="144775" rIns="144775" bIns="14477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MY" sz="19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Arrange for follow up appointment</a:t>
              </a:r>
              <a:endParaRPr sz="1306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33" name="Google Shape;333;p24"/>
          <p:cNvGrpSpPr/>
          <p:nvPr/>
        </p:nvGrpSpPr>
        <p:grpSpPr>
          <a:xfrm>
            <a:off x="2136756" y="1589606"/>
            <a:ext cx="4033429" cy="4033429"/>
            <a:chOff x="3203958" y="1258050"/>
            <a:chExt cx="2547000" cy="2547000"/>
          </a:xfrm>
        </p:grpSpPr>
        <p:sp>
          <p:nvSpPr>
            <p:cNvPr id="334" name="Google Shape;334;p24"/>
            <p:cNvSpPr/>
            <p:nvPr/>
          </p:nvSpPr>
          <p:spPr>
            <a:xfrm rot="2700000">
              <a:off x="4196595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0D5CDF"/>
            </a:solidFill>
            <a:ln>
              <a:noFill/>
            </a:ln>
          </p:spPr>
          <p:txBody>
            <a:bodyPr spcFirstLastPara="1" wrap="square" lIns="144775" tIns="144775" rIns="144775" bIns="1447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4"/>
            <p:cNvSpPr/>
            <p:nvPr/>
          </p:nvSpPr>
          <p:spPr>
            <a:xfrm>
              <a:off x="3420974" y="3205393"/>
              <a:ext cx="374100" cy="37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362015" dist="80448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144775" tIns="144775" rIns="144775" bIns="1447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MY" sz="1900" b="1">
                  <a:solidFill>
                    <a:srgbClr val="0D5CDF"/>
                  </a:solidFill>
                  <a:latin typeface="Roboto"/>
                  <a:ea typeface="Roboto"/>
                  <a:cs typeface="Roboto"/>
                  <a:sym typeface="Roboto"/>
                </a:rPr>
                <a:t>2</a:t>
              </a:r>
              <a:endParaRPr sz="1900" b="1">
                <a:solidFill>
                  <a:srgbClr val="0D5CD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36" name="Google Shape;336;p24"/>
            <p:cNvSpPr txBox="1"/>
            <p:nvPr/>
          </p:nvSpPr>
          <p:spPr>
            <a:xfrm rot="-2700000">
              <a:off x="3410687" y="2240903"/>
              <a:ext cx="2333877" cy="393293"/>
            </a:xfrm>
            <a:prstGeom prst="rect">
              <a:avLst/>
            </a:prstGeom>
            <a:solidFill>
              <a:srgbClr val="0D5CDF"/>
            </a:solidFill>
            <a:ln>
              <a:noFill/>
            </a:ln>
          </p:spPr>
          <p:txBody>
            <a:bodyPr spcFirstLastPara="1" wrap="square" lIns="144775" tIns="144775" rIns="144775" bIns="14477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MY" sz="19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Discuss medication adherence</a:t>
              </a:r>
              <a:endParaRPr sz="1306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37" name="Google Shape;337;p24"/>
          <p:cNvGrpSpPr/>
          <p:nvPr/>
        </p:nvGrpSpPr>
        <p:grpSpPr>
          <a:xfrm>
            <a:off x="4158724" y="1589606"/>
            <a:ext cx="4033429" cy="4033429"/>
            <a:chOff x="5123977" y="1258050"/>
            <a:chExt cx="2547000" cy="2547000"/>
          </a:xfrm>
        </p:grpSpPr>
        <p:sp>
          <p:nvSpPr>
            <p:cNvPr id="338" name="Google Shape;338;p24"/>
            <p:cNvSpPr/>
            <p:nvPr/>
          </p:nvSpPr>
          <p:spPr>
            <a:xfrm rot="2700000">
              <a:off x="611661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E69138"/>
            </a:solidFill>
            <a:ln>
              <a:noFill/>
            </a:ln>
          </p:spPr>
          <p:txBody>
            <a:bodyPr spcFirstLastPara="1" wrap="square" lIns="144775" tIns="144775" rIns="144775" bIns="1447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4"/>
            <p:cNvSpPr/>
            <p:nvPr/>
          </p:nvSpPr>
          <p:spPr>
            <a:xfrm>
              <a:off x="5340992" y="3205393"/>
              <a:ext cx="374100" cy="37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362015" dist="80448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144775" tIns="144775" rIns="144775" bIns="1447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MY" sz="1900" b="1">
                  <a:solidFill>
                    <a:srgbClr val="307AF3"/>
                  </a:solidFill>
                  <a:latin typeface="Roboto"/>
                  <a:ea typeface="Roboto"/>
                  <a:cs typeface="Roboto"/>
                  <a:sym typeface="Roboto"/>
                </a:rPr>
                <a:t>3</a:t>
              </a:r>
              <a:endParaRPr sz="1900" b="1">
                <a:solidFill>
                  <a:srgbClr val="307AF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40" name="Google Shape;340;p24"/>
            <p:cNvSpPr txBox="1"/>
            <p:nvPr/>
          </p:nvSpPr>
          <p:spPr>
            <a:xfrm rot="-2700000">
              <a:off x="5323969" y="2238203"/>
              <a:ext cx="2341513" cy="393293"/>
            </a:xfrm>
            <a:prstGeom prst="rect">
              <a:avLst/>
            </a:prstGeom>
            <a:solidFill>
              <a:srgbClr val="E69138"/>
            </a:solidFill>
            <a:ln>
              <a:noFill/>
            </a:ln>
          </p:spPr>
          <p:txBody>
            <a:bodyPr spcFirstLastPara="1" wrap="square" lIns="144775" tIns="144775" rIns="144775" bIns="14477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MY" sz="19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Educate on inhaler technique</a:t>
              </a:r>
              <a:endParaRPr sz="1306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41" name="Google Shape;341;p24"/>
          <p:cNvGrpSpPr/>
          <p:nvPr/>
        </p:nvGrpSpPr>
        <p:grpSpPr>
          <a:xfrm>
            <a:off x="6116775" y="1742006"/>
            <a:ext cx="4033429" cy="4033429"/>
            <a:chOff x="5123977" y="1258050"/>
            <a:chExt cx="2547000" cy="2547000"/>
          </a:xfrm>
        </p:grpSpPr>
        <p:sp>
          <p:nvSpPr>
            <p:cNvPr id="342" name="Google Shape;342;p24"/>
            <p:cNvSpPr/>
            <p:nvPr/>
          </p:nvSpPr>
          <p:spPr>
            <a:xfrm rot="2700000">
              <a:off x="611661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144775" tIns="144775" rIns="144775" bIns="1447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4"/>
            <p:cNvSpPr/>
            <p:nvPr/>
          </p:nvSpPr>
          <p:spPr>
            <a:xfrm>
              <a:off x="5340992" y="3205393"/>
              <a:ext cx="374100" cy="37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362015" dist="80448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144775" tIns="144775" rIns="144775" bIns="1447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MY" sz="1900" b="1">
                  <a:solidFill>
                    <a:srgbClr val="307AF3"/>
                  </a:solidFill>
                  <a:latin typeface="Roboto"/>
                  <a:ea typeface="Roboto"/>
                  <a:cs typeface="Roboto"/>
                  <a:sym typeface="Roboto"/>
                </a:rPr>
                <a:t>4</a:t>
              </a:r>
              <a:endParaRPr sz="1900" b="1">
                <a:solidFill>
                  <a:srgbClr val="307AF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44" name="Google Shape;344;p24"/>
            <p:cNvSpPr txBox="1"/>
            <p:nvPr/>
          </p:nvSpPr>
          <p:spPr>
            <a:xfrm rot="-2700000">
              <a:off x="5323969" y="2238203"/>
              <a:ext cx="2341513" cy="393293"/>
            </a:xfrm>
            <a:prstGeom prst="rect">
              <a:avLst/>
            </a:prstGeom>
            <a:solidFill>
              <a:srgbClr val="674EA7"/>
            </a:solidFill>
            <a:ln>
              <a:noFill/>
            </a:ln>
          </p:spPr>
          <p:txBody>
            <a:bodyPr spcFirstLastPara="1" wrap="square" lIns="144775" tIns="144775" rIns="144775" bIns="14477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MY" sz="19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Provide an asthma action plan</a:t>
              </a:r>
              <a:endParaRPr sz="1306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45" name="Google Shape;345;p24"/>
          <p:cNvGrpSpPr/>
          <p:nvPr/>
        </p:nvGrpSpPr>
        <p:grpSpPr>
          <a:xfrm>
            <a:off x="8213722" y="1894406"/>
            <a:ext cx="4033429" cy="4033429"/>
            <a:chOff x="5123977" y="1258050"/>
            <a:chExt cx="2547000" cy="2547000"/>
          </a:xfrm>
        </p:grpSpPr>
        <p:sp>
          <p:nvSpPr>
            <p:cNvPr id="346" name="Google Shape;346;p24"/>
            <p:cNvSpPr/>
            <p:nvPr/>
          </p:nvSpPr>
          <p:spPr>
            <a:xfrm rot="2700000">
              <a:off x="6116614" y="1011412"/>
              <a:ext cx="561726" cy="3040276"/>
            </a:xfrm>
            <a:prstGeom prst="roundRect">
              <a:avLst>
                <a:gd name="adj" fmla="val 50000"/>
              </a:avLst>
            </a:prstGeom>
            <a:solidFill>
              <a:srgbClr val="38761D"/>
            </a:solidFill>
            <a:ln>
              <a:noFill/>
            </a:ln>
          </p:spPr>
          <p:txBody>
            <a:bodyPr spcFirstLastPara="1" wrap="square" lIns="144775" tIns="144775" rIns="144775" bIns="14477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4"/>
            <p:cNvSpPr/>
            <p:nvPr/>
          </p:nvSpPr>
          <p:spPr>
            <a:xfrm>
              <a:off x="5340992" y="3205393"/>
              <a:ext cx="374100" cy="374100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362015" dist="80448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144775" tIns="144775" rIns="144775" bIns="14477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MY" sz="1900" b="1">
                  <a:solidFill>
                    <a:srgbClr val="307AF3"/>
                  </a:solidFill>
                  <a:latin typeface="Roboto"/>
                  <a:ea typeface="Roboto"/>
                  <a:cs typeface="Roboto"/>
                  <a:sym typeface="Roboto"/>
                </a:rPr>
                <a:t>5</a:t>
              </a:r>
              <a:endParaRPr sz="1900" b="1">
                <a:solidFill>
                  <a:srgbClr val="307AF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48" name="Google Shape;348;p24"/>
            <p:cNvSpPr txBox="1"/>
            <p:nvPr/>
          </p:nvSpPr>
          <p:spPr>
            <a:xfrm rot="-2700000">
              <a:off x="5301345" y="2183804"/>
              <a:ext cx="2498067" cy="392020"/>
            </a:xfrm>
            <a:prstGeom prst="rect">
              <a:avLst/>
            </a:prstGeom>
            <a:solidFill>
              <a:srgbClr val="38761D"/>
            </a:solidFill>
            <a:ln>
              <a:noFill/>
            </a:ln>
          </p:spPr>
          <p:txBody>
            <a:bodyPr spcFirstLastPara="1" wrap="square" lIns="144775" tIns="144775" rIns="144775" bIns="144775" anchor="ctr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MY" sz="19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Provide referral to a clinic -7 days</a:t>
              </a:r>
              <a:endParaRPr sz="1306" b="1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3" name="Google Shape;353;p26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354" name="Google Shape;354;p26"/>
            <p:cNvPicPr preferRelativeResize="0"/>
            <p:nvPr/>
          </p:nvPicPr>
          <p:blipFill rotWithShape="1">
            <a:blip r:embed="rId3">
              <a:alphaModFix/>
            </a:blip>
            <a:srcRect t="27491" r="-1224" b="11976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355" name="Google Shape;355;p26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2AEB8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32AEB8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2A40D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F2A40D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2A40D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F2A40D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/>
            </a:p>
          </p:txBody>
        </p:sp>
      </p:grpSp>
      <p:sp>
        <p:nvSpPr>
          <p:cNvPr id="356" name="Google Shape;356;p26"/>
          <p:cNvSpPr txBox="1"/>
          <p:nvPr/>
        </p:nvSpPr>
        <p:spPr>
          <a:xfrm>
            <a:off x="-580425" y="2170525"/>
            <a:ext cx="6340200" cy="130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3600"/>
              <a:buFont typeface="Arial"/>
              <a:buNone/>
            </a:pPr>
            <a:r>
              <a:rPr lang="en-MY" sz="2800" b="1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Management of Asthma Exacerbation </a:t>
            </a:r>
            <a:endParaRPr sz="28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3600"/>
              <a:buFont typeface="Arial"/>
              <a:buNone/>
            </a:pPr>
            <a:r>
              <a:rPr lang="en-MY" sz="2800" b="1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in Primary Care</a:t>
            </a:r>
            <a:endParaRPr sz="2800"/>
          </a:p>
          <a:p>
            <a:pPr marL="0" marR="0" lvl="0" indent="0" algn="ctr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r>
              <a:rPr lang="en-MY" sz="28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Sages</a:t>
            </a:r>
            <a:endParaRPr sz="28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57" name="Google Shape;357;p26" title="Screenshot 2025-08-02 at 22.27.21.png"/>
          <p:cNvPicPr preferRelativeResize="0"/>
          <p:nvPr/>
        </p:nvPicPr>
        <p:blipFill rotWithShape="1">
          <a:blip r:embed="rId4">
            <a:alphaModFix/>
          </a:blip>
          <a:srcRect b="11457"/>
          <a:stretch/>
        </p:blipFill>
        <p:spPr>
          <a:xfrm>
            <a:off x="4999814" y="0"/>
            <a:ext cx="6891261" cy="68580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2" name="Google Shape;362;p28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363" name="Google Shape;363;p28"/>
            <p:cNvPicPr preferRelativeResize="0"/>
            <p:nvPr/>
          </p:nvPicPr>
          <p:blipFill rotWithShape="1">
            <a:blip r:embed="rId3">
              <a:alphaModFix/>
            </a:blip>
            <a:srcRect t="27491" r="-1224" b="11976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364" name="Google Shape;364;p28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2AEB8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32AEB8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2A40D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F2A40D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2A40D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F2A40D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/>
            </a:p>
          </p:txBody>
        </p:sp>
      </p:grpSp>
      <p:pic>
        <p:nvPicPr>
          <p:cNvPr id="365" name="Google Shape;365;p28"/>
          <p:cNvPicPr preferRelativeResize="0"/>
          <p:nvPr/>
        </p:nvPicPr>
        <p:blipFill rotWithShape="1">
          <a:blip r:embed="rId4">
            <a:alphaModFix/>
          </a:blip>
          <a:srcRect l="22671" t="33411" r="11325" b="20560"/>
          <a:stretch/>
        </p:blipFill>
        <p:spPr>
          <a:xfrm>
            <a:off x="5717350" y="-65800"/>
            <a:ext cx="6360574" cy="6923799"/>
          </a:xfrm>
          <a:prstGeom prst="rect">
            <a:avLst/>
          </a:prstGeom>
          <a:noFill/>
          <a:ln w="2857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66" name="Google Shape;366;p28"/>
          <p:cNvSpPr txBox="1"/>
          <p:nvPr/>
        </p:nvSpPr>
        <p:spPr>
          <a:xfrm>
            <a:off x="193475" y="1828228"/>
            <a:ext cx="5004300" cy="26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3600"/>
              <a:buFont typeface="Arial"/>
              <a:buNone/>
            </a:pPr>
            <a:r>
              <a:rPr lang="en-MY" sz="3600" b="1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Management of Asthma Exacerbation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3600"/>
              <a:buFont typeface="Arial"/>
              <a:buNone/>
            </a:pPr>
            <a:r>
              <a:rPr lang="en-MY" sz="3600" b="1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in Emergency Department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r>
              <a:rPr lang="en-MY" sz="36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Sages</a:t>
            </a:r>
            <a:endParaRPr sz="36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29"/>
          <p:cNvSpPr/>
          <p:nvPr/>
        </p:nvSpPr>
        <p:spPr>
          <a:xfrm>
            <a:off x="551679" y="-33251"/>
            <a:ext cx="2868900" cy="181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29"/>
          <p:cNvSpPr txBox="1"/>
          <p:nvPr/>
        </p:nvSpPr>
        <p:spPr>
          <a:xfrm>
            <a:off x="551679" y="285982"/>
            <a:ext cx="2868900" cy="130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</a:pPr>
            <a:r>
              <a:rPr lang="en-MY" sz="32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TAKE HOME MESSAGES</a:t>
            </a:r>
            <a:endParaRPr sz="32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3" name="Google Shape;373;p29"/>
          <p:cNvGrpSpPr/>
          <p:nvPr/>
        </p:nvGrpSpPr>
        <p:grpSpPr>
          <a:xfrm>
            <a:off x="8839200" y="114068"/>
            <a:ext cx="3352799" cy="694930"/>
            <a:chOff x="8730712" y="176901"/>
            <a:chExt cx="3352799" cy="694930"/>
          </a:xfrm>
        </p:grpSpPr>
        <p:pic>
          <p:nvPicPr>
            <p:cNvPr id="374" name="Google Shape;374;p29"/>
            <p:cNvPicPr preferRelativeResize="0"/>
            <p:nvPr/>
          </p:nvPicPr>
          <p:blipFill rotWithShape="1">
            <a:blip r:embed="rId3">
              <a:alphaModFix/>
            </a:blip>
            <a:srcRect t="27491" r="-1224" b="11976"/>
            <a:stretch/>
          </p:blipFill>
          <p:spPr>
            <a:xfrm>
              <a:off x="8730712" y="176901"/>
              <a:ext cx="754251" cy="69493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375" name="Google Shape;375;p29"/>
            <p:cNvSpPr txBox="1"/>
            <p:nvPr/>
          </p:nvSpPr>
          <p:spPr>
            <a:xfrm>
              <a:off x="9484963" y="201201"/>
              <a:ext cx="2598548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2AEB8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32AEB8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2A40D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F2A40D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2A40D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F2A40D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/>
            </a:p>
          </p:txBody>
        </p:sp>
      </p:grpSp>
      <p:sp>
        <p:nvSpPr>
          <p:cNvPr id="376" name="Google Shape;376;p29"/>
          <p:cNvSpPr txBox="1"/>
          <p:nvPr/>
        </p:nvSpPr>
        <p:spPr>
          <a:xfrm>
            <a:off x="463658" y="1963207"/>
            <a:ext cx="11264700" cy="44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MY" sz="2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Early recognition and immediate treatment</a:t>
            </a:r>
            <a:r>
              <a:rPr lang="en-MY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of asthma exacerbations</a:t>
            </a:r>
            <a:endParaRPr/>
          </a:p>
          <a:p>
            <a:pPr marL="457200" marR="0" lvl="0" indent="-457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MY" sz="2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Severity should guide management</a:t>
            </a:r>
            <a:endParaRPr sz="2600">
              <a:solidFill>
                <a:schemeClr val="dk1"/>
              </a:solidFill>
            </a:endParaRPr>
          </a:p>
          <a:p>
            <a:pPr marL="457200" marR="0" lvl="0" indent="-457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MY" sz="2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First-line treatment</a:t>
            </a:r>
            <a:r>
              <a:rPr lang="en-MY" sz="2600" b="1">
                <a:solidFill>
                  <a:schemeClr val="dk1"/>
                </a:solidFill>
              </a:rPr>
              <a:t> - </a:t>
            </a:r>
            <a:endParaRPr sz="2600" b="1">
              <a:solidFill>
                <a:schemeClr val="dk1"/>
              </a:solidFill>
            </a:endParaRPr>
          </a:p>
          <a:p>
            <a:pPr marL="914400" marR="0" lvl="1" indent="-3937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○"/>
            </a:pPr>
            <a:r>
              <a:rPr lang="en-MY" sz="2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inhaled β</a:t>
            </a:r>
            <a:r>
              <a:rPr lang="en-MY" sz="2600" b="1" baseline="-25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lang="en-MY" sz="2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-agonists</a:t>
            </a:r>
            <a:r>
              <a:rPr lang="en-MY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(via spacer or nebuliser</a:t>
            </a:r>
            <a:r>
              <a:rPr lang="en-MY" sz="2600">
                <a:solidFill>
                  <a:schemeClr val="dk1"/>
                </a:solidFill>
              </a:rPr>
              <a:t>)</a:t>
            </a:r>
            <a:endParaRPr sz="2600">
              <a:solidFill>
                <a:schemeClr val="dk1"/>
              </a:solidFill>
            </a:endParaRPr>
          </a:p>
          <a:p>
            <a:pPr marL="914400" marR="0" lvl="1" indent="-3937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○"/>
            </a:pPr>
            <a:r>
              <a:rPr lang="en-MY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combined with </a:t>
            </a:r>
            <a:r>
              <a:rPr lang="en-MY" sz="2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ipratropium bromide </a:t>
            </a:r>
            <a:r>
              <a:rPr lang="en-MY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severe and life-threatening asthma exacerbations.</a:t>
            </a:r>
            <a:endParaRPr/>
          </a:p>
          <a:p>
            <a:pPr marL="457200" marR="0" lvl="0" indent="-457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MY" sz="2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Systemic corticosteroids must be started early</a:t>
            </a:r>
            <a:r>
              <a:rPr lang="en-MY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to reduce inflammation and prevent relapse</a:t>
            </a:r>
            <a:endParaRPr/>
          </a:p>
          <a:p>
            <a:pPr marL="457200" marR="0" lvl="0" indent="-457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MY" sz="2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Admit severe or non-responding cases</a:t>
            </a:r>
            <a:endParaRPr sz="2600">
              <a:solidFill>
                <a:schemeClr val="dk1"/>
              </a:solidFill>
            </a:endParaRPr>
          </a:p>
          <a:p>
            <a:pPr marL="457200" marR="0" lvl="0" indent="-457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MY" sz="2600" b="1">
                <a:solidFill>
                  <a:schemeClr val="dk1"/>
                </a:solidFill>
              </a:rPr>
              <a:t>Ensure proper discharge planning with follow-up</a:t>
            </a:r>
            <a:r>
              <a:rPr lang="en-MY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inhaler education, and an asthma action plan</a:t>
            </a:r>
            <a:r>
              <a:rPr lang="en-MY"/>
              <a:t>.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prism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0"/>
          <p:cNvSpPr txBox="1"/>
          <p:nvPr/>
        </p:nvSpPr>
        <p:spPr>
          <a:xfrm>
            <a:off x="-2798" y="2059785"/>
            <a:ext cx="12192000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Arial"/>
              <a:buNone/>
            </a:pPr>
            <a:r>
              <a:rPr lang="en-MY" sz="4800" b="1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Thank You!!</a:t>
            </a:r>
            <a:endParaRPr sz="4800" b="1" i="0" u="none" strike="noStrike" cap="non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30"/>
          <p:cNvSpPr txBox="1"/>
          <p:nvPr/>
        </p:nvSpPr>
        <p:spPr>
          <a:xfrm>
            <a:off x="4052119" y="5367156"/>
            <a:ext cx="4123924" cy="379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2A40D"/>
              </a:buClr>
              <a:buSzPts val="1867"/>
              <a:buFont typeface="Arial"/>
              <a:buNone/>
            </a:pPr>
            <a:r>
              <a:rPr lang="en-MY" sz="1867" b="1" i="0" u="none" strike="noStrike" cap="none">
                <a:solidFill>
                  <a:srgbClr val="F2A40D"/>
                </a:solidFill>
                <a:latin typeface="Arial"/>
                <a:ea typeface="Arial"/>
                <a:cs typeface="Arial"/>
                <a:sym typeface="Arial"/>
              </a:rPr>
              <a:t>Training of Core Trainers on CPG</a:t>
            </a:r>
            <a:endParaRPr sz="1867" b="1" i="0" u="none" strike="noStrike" cap="none">
              <a:solidFill>
                <a:srgbClr val="F2A40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30"/>
          <p:cNvSpPr txBox="1"/>
          <p:nvPr/>
        </p:nvSpPr>
        <p:spPr>
          <a:xfrm>
            <a:off x="3729023" y="5634797"/>
            <a:ext cx="4728358" cy="666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67"/>
              <a:buFont typeface="Arial"/>
              <a:buNone/>
            </a:pPr>
            <a:r>
              <a:rPr lang="en-MY" sz="1867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Management of Asthma in Adults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67"/>
              <a:buFont typeface="Arial"/>
              <a:buNone/>
            </a:pPr>
            <a:r>
              <a:rPr lang="en-MY" sz="1867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(Second Edition)</a:t>
            </a:r>
            <a:endParaRPr sz="1867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4" name="Google Shape;384;p30"/>
          <p:cNvPicPr preferRelativeResize="0"/>
          <p:nvPr/>
        </p:nvPicPr>
        <p:blipFill rotWithShape="1">
          <a:blip r:embed="rId3">
            <a:alphaModFix/>
          </a:blip>
          <a:srcRect l="5916" t="29530" r="7278" b="14733"/>
          <a:stretch/>
        </p:blipFill>
        <p:spPr>
          <a:xfrm>
            <a:off x="5470902" y="3874576"/>
            <a:ext cx="1286359" cy="1309585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"/>
          <p:cNvSpPr txBox="1">
            <a:spLocks noGrp="1"/>
          </p:cNvSpPr>
          <p:nvPr>
            <p:ph type="body" idx="1"/>
          </p:nvPr>
        </p:nvSpPr>
        <p:spPr>
          <a:xfrm>
            <a:off x="282633" y="400656"/>
            <a:ext cx="11927666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400"/>
              <a:buNone/>
            </a:pPr>
            <a:r>
              <a:rPr lang="en-MY" sz="4400" b="1">
                <a:solidFill>
                  <a:srgbClr val="32AEB8"/>
                </a:solidFill>
              </a:rPr>
              <a:t>Definition</a:t>
            </a:r>
            <a:endParaRPr/>
          </a:p>
        </p:txBody>
      </p:sp>
      <p:sp>
        <p:nvSpPr>
          <p:cNvPr id="143" name="Google Shape;143;p3"/>
          <p:cNvSpPr/>
          <p:nvPr/>
        </p:nvSpPr>
        <p:spPr>
          <a:xfrm>
            <a:off x="518150" y="1710350"/>
            <a:ext cx="11155800" cy="428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</a:rPr>
              <a:t>Exacerbation: 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Progressive or sudden deterioration in baseline clinical status</a:t>
            </a:r>
            <a:endParaRPr/>
          </a:p>
          <a:p>
            <a:pPr marL="457200" marR="0" lvl="0" indent="-45720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</a:rPr>
              <a:t>Key clinical features:</a:t>
            </a:r>
            <a:r>
              <a:rPr lang="en-MY"/>
              <a:t> 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increased shortness of breath</a:t>
            </a:r>
            <a:r>
              <a:rPr lang="en-MY" sz="2800">
                <a:solidFill>
                  <a:schemeClr val="dk1"/>
                </a:solidFill>
              </a:rPr>
              <a:t>, 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wheezing</a:t>
            </a:r>
            <a:r>
              <a:rPr lang="en-MY" sz="2800">
                <a:solidFill>
                  <a:schemeClr val="dk1"/>
                </a:solidFill>
              </a:rPr>
              <a:t>, 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coughing</a:t>
            </a:r>
            <a:r>
              <a:rPr lang="en-MY" sz="2800">
                <a:solidFill>
                  <a:schemeClr val="dk1"/>
                </a:solidFill>
              </a:rPr>
              <a:t>, </a:t>
            </a: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chest tightness</a:t>
            </a:r>
            <a:endParaRPr/>
          </a:p>
          <a:p>
            <a:pPr marL="457200" marR="0" lvl="0" indent="-45720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Exacerbations can be triggered by various factors </a:t>
            </a:r>
            <a:endParaRPr/>
          </a:p>
          <a:p>
            <a:pPr marL="914400" marR="0" lvl="1" indent="-45720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ourier New"/>
              <a:buChar char="o"/>
            </a:pP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e.g. respiratory infection, environmental pollutants or stress.</a:t>
            </a:r>
            <a:endParaRPr/>
          </a:p>
          <a:p>
            <a:pPr marL="457200" marR="0" lvl="0" indent="-45720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Prompt recognition and treatment are important</a:t>
            </a:r>
            <a:endParaRPr/>
          </a:p>
        </p:txBody>
      </p:sp>
      <p:sp>
        <p:nvSpPr>
          <p:cNvPr id="144" name="Google Shape;144;p3"/>
          <p:cNvSpPr txBox="1"/>
          <p:nvPr/>
        </p:nvSpPr>
        <p:spPr>
          <a:xfrm>
            <a:off x="267421" y="6103704"/>
            <a:ext cx="11958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Global Initiative for Asthma (GINA). Global Strategy for Asthma Management and Prevention (2024 update). 2024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Plaza Moral V et al. GEMA</a:t>
            </a:r>
            <a:r>
              <a:rPr lang="en-MY" sz="1200">
                <a:solidFill>
                  <a:schemeClr val="dk1"/>
                </a:solidFill>
              </a:rPr>
              <a:t>. </a:t>
            </a:r>
            <a:r>
              <a:rPr lang="en-MY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Spanish Guideline on the Management of Asthma. Open Respir Arch. 2023;5(4):100277.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"/>
          <p:cNvSpPr txBox="1">
            <a:spLocks noGrp="1"/>
          </p:cNvSpPr>
          <p:nvPr>
            <p:ph type="body" idx="1"/>
          </p:nvPr>
        </p:nvSpPr>
        <p:spPr>
          <a:xfrm>
            <a:off x="201457" y="333955"/>
            <a:ext cx="8221036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000"/>
              <a:buNone/>
            </a:pPr>
            <a:r>
              <a:rPr lang="en-MY" sz="4000" b="1">
                <a:solidFill>
                  <a:srgbClr val="32AEB8"/>
                </a:solidFill>
              </a:rPr>
              <a:t>Assessment</a:t>
            </a:r>
            <a:endParaRPr/>
          </a:p>
        </p:txBody>
      </p:sp>
      <p:grpSp>
        <p:nvGrpSpPr>
          <p:cNvPr id="151" name="Google Shape;151;p5"/>
          <p:cNvGrpSpPr/>
          <p:nvPr/>
        </p:nvGrpSpPr>
        <p:grpSpPr>
          <a:xfrm>
            <a:off x="645585" y="1697860"/>
            <a:ext cx="10693348" cy="3462277"/>
            <a:chOff x="3342" y="169612"/>
            <a:chExt cx="10693348" cy="3462277"/>
          </a:xfrm>
        </p:grpSpPr>
        <p:sp>
          <p:nvSpPr>
            <p:cNvPr id="152" name="Google Shape;152;p5"/>
            <p:cNvSpPr/>
            <p:nvPr/>
          </p:nvSpPr>
          <p:spPr>
            <a:xfrm>
              <a:off x="3342" y="169612"/>
              <a:ext cx="3259148" cy="843546"/>
            </a:xfrm>
            <a:prstGeom prst="rect">
              <a:avLst/>
            </a:prstGeom>
            <a:solidFill>
              <a:srgbClr val="F2A40A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5"/>
            <p:cNvSpPr txBox="1"/>
            <p:nvPr/>
          </p:nvSpPr>
          <p:spPr>
            <a:xfrm>
              <a:off x="3342" y="169612"/>
              <a:ext cx="3259148" cy="843546"/>
            </a:xfrm>
            <a:prstGeom prst="rect">
              <a:avLst/>
            </a:prstGeom>
            <a:solidFill>
              <a:srgbClr val="7F6000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70675" tIns="97525" rIns="170675" bIns="9752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rial"/>
                <a:buNone/>
              </a:pPr>
              <a:r>
                <a:rPr lang="en-MY" sz="24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Focus history</a:t>
              </a:r>
              <a:endParaRPr/>
            </a:p>
          </p:txBody>
        </p:sp>
        <p:sp>
          <p:nvSpPr>
            <p:cNvPr id="154" name="Google Shape;154;p5"/>
            <p:cNvSpPr/>
            <p:nvPr/>
          </p:nvSpPr>
          <p:spPr>
            <a:xfrm>
              <a:off x="3342" y="1013159"/>
              <a:ext cx="3259148" cy="2618730"/>
            </a:xfrm>
            <a:prstGeom prst="rect">
              <a:avLst/>
            </a:prstGeom>
            <a:solidFill>
              <a:srgbClr val="FAE0C7">
                <a:alpha val="89803"/>
              </a:srgbClr>
            </a:solidFill>
            <a:ln w="25400" cap="flat" cmpd="sng">
              <a:solidFill>
                <a:schemeClr val="lt1">
                  <a:alpha val="89803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5"/>
            <p:cNvSpPr txBox="1"/>
            <p:nvPr/>
          </p:nvSpPr>
          <p:spPr>
            <a:xfrm>
              <a:off x="3342" y="1013159"/>
              <a:ext cx="3259148" cy="2618730"/>
            </a:xfrm>
            <a:prstGeom prst="rect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000" tIns="96000" rIns="128000" bIns="144000" anchor="t" anchorCtr="0">
              <a:noAutofit/>
            </a:bodyPr>
            <a:lstStyle/>
            <a:p>
              <a:pPr marL="171450" marR="0" lvl="1" indent="-1714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</a:pPr>
              <a:r>
                <a:rPr lang="en-MY" sz="1800">
                  <a:solidFill>
                    <a:schemeClr val="dk1"/>
                  </a:solidFill>
                </a:rPr>
                <a:t>T</a:t>
              </a:r>
              <a:r>
                <a:rPr lang="en-MY"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ime of onset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</a:pPr>
              <a:r>
                <a:rPr lang="en-MY" sz="1800">
                  <a:solidFill>
                    <a:schemeClr val="dk1"/>
                  </a:solidFill>
                </a:rPr>
                <a:t>T</a:t>
              </a:r>
              <a:r>
                <a:rPr lang="en-MY"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rigger factors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</a:pPr>
              <a:r>
                <a:rPr lang="en-MY" sz="1800">
                  <a:solidFill>
                    <a:schemeClr val="dk1"/>
                  </a:solidFill>
                </a:rPr>
                <a:t>S</a:t>
              </a:r>
              <a:r>
                <a:rPr lang="en-MY"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everity of symptoms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</a:pPr>
              <a:r>
                <a:rPr lang="en-MY" sz="1800">
                  <a:solidFill>
                    <a:schemeClr val="dk1"/>
                  </a:solidFill>
                </a:rPr>
                <a:t>R</a:t>
              </a:r>
              <a:r>
                <a:rPr lang="en-MY"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isk factors for asthma-related death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</a:pPr>
              <a:r>
                <a:rPr lang="en-MY" sz="1800">
                  <a:solidFill>
                    <a:schemeClr val="dk1"/>
                  </a:solidFill>
                </a:rPr>
                <a:t>A</a:t>
              </a:r>
              <a:r>
                <a:rPr lang="en-MY"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llergies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</a:pPr>
              <a:r>
                <a:rPr lang="en-MY"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Current medications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5"/>
            <p:cNvSpPr/>
            <p:nvPr/>
          </p:nvSpPr>
          <p:spPr>
            <a:xfrm>
              <a:off x="3718771" y="169612"/>
              <a:ext cx="3259148" cy="843546"/>
            </a:xfrm>
            <a:prstGeom prst="rect">
              <a:avLst/>
            </a:prstGeom>
            <a:solidFill>
              <a:srgbClr val="37D31E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5"/>
            <p:cNvSpPr txBox="1"/>
            <p:nvPr/>
          </p:nvSpPr>
          <p:spPr>
            <a:xfrm>
              <a:off x="3718771" y="169612"/>
              <a:ext cx="3259148" cy="843546"/>
            </a:xfrm>
            <a:prstGeom prst="rect">
              <a:avLst/>
            </a:prstGeom>
            <a:solidFill>
              <a:srgbClr val="0B5394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70675" tIns="97525" rIns="170675" bIns="97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rial"/>
                <a:buNone/>
              </a:pPr>
              <a:r>
                <a:rPr lang="en-MY" sz="2400" b="1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Relevant physical examination</a:t>
              </a:r>
              <a:endParaRPr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5"/>
            <p:cNvSpPr/>
            <p:nvPr/>
          </p:nvSpPr>
          <p:spPr>
            <a:xfrm>
              <a:off x="3718771" y="1013159"/>
              <a:ext cx="3259148" cy="2618730"/>
            </a:xfrm>
            <a:prstGeom prst="rect">
              <a:avLst/>
            </a:prstGeom>
            <a:solidFill>
              <a:srgbClr val="D0F0C8">
                <a:alpha val="89803"/>
              </a:srgbClr>
            </a:solidFill>
            <a:ln w="25400" cap="flat" cmpd="sng">
              <a:solidFill>
                <a:schemeClr val="lt1">
                  <a:alpha val="89803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5"/>
            <p:cNvSpPr txBox="1"/>
            <p:nvPr/>
          </p:nvSpPr>
          <p:spPr>
            <a:xfrm>
              <a:off x="3718771" y="1013159"/>
              <a:ext cx="3259148" cy="2618730"/>
            </a:xfrm>
            <a:prstGeom prst="rect">
              <a:avLst/>
            </a:prstGeom>
            <a:solidFill>
              <a:srgbClr val="C9DAF8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000" tIns="96000" rIns="128000" bIns="144000" anchor="ctr" anchorCtr="0">
              <a:noAutofit/>
            </a:bodyPr>
            <a:lstStyle/>
            <a:p>
              <a:pPr marL="171450" marR="0" lvl="1" indent="-17145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</a:pPr>
              <a:r>
                <a:rPr lang="en-MY" sz="1800">
                  <a:solidFill>
                    <a:schemeClr val="dk1"/>
                  </a:solidFill>
                </a:rPr>
                <a:t>V</a:t>
              </a:r>
              <a:r>
                <a:rPr lang="en-MY"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ital signs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</a:pPr>
              <a:r>
                <a:rPr lang="en-MY"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Evaluation of severity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</a:pPr>
              <a:r>
                <a:rPr lang="en-MY"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Evaluation of complication</a:t>
              </a:r>
              <a:endParaRPr/>
            </a:p>
            <a:p>
              <a:pPr marL="342900" marR="0" lvl="2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en-MY"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e.g. pneumothorax</a:t>
              </a:r>
              <a:endParaRPr/>
            </a:p>
            <a:p>
              <a:pPr marL="171450" marR="0" lvl="1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</a:pPr>
              <a:r>
                <a:rPr lang="en-MY"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Evaluation of differential diagnoses</a:t>
              </a:r>
              <a:endParaRPr/>
            </a:p>
            <a:p>
              <a:pPr marL="342900" marR="0" lvl="2" indent="-17145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None/>
              </a:pPr>
              <a:r>
                <a:rPr lang="en-MY"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e.g. heart failure.</a:t>
              </a:r>
              <a:endParaRPr/>
            </a:p>
            <a:p>
              <a:pPr marL="914400" marR="0" lvl="0" indent="0" algn="l" rtl="0">
                <a:lnSpc>
                  <a:spcPct val="90000"/>
                </a:lnSpc>
                <a:spcBef>
                  <a:spcPts val="27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5"/>
            <p:cNvSpPr/>
            <p:nvPr/>
          </p:nvSpPr>
          <p:spPr>
            <a:xfrm>
              <a:off x="7434200" y="169612"/>
              <a:ext cx="3259148" cy="843546"/>
            </a:xfrm>
            <a:prstGeom prst="rect">
              <a:avLst/>
            </a:prstGeom>
            <a:solidFill>
              <a:srgbClr val="30ADB7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5"/>
            <p:cNvSpPr txBox="1"/>
            <p:nvPr/>
          </p:nvSpPr>
          <p:spPr>
            <a:xfrm>
              <a:off x="7434200" y="169612"/>
              <a:ext cx="3259148" cy="843546"/>
            </a:xfrm>
            <a:prstGeom prst="rect">
              <a:avLst/>
            </a:prstGeom>
            <a:solidFill>
              <a:srgbClr val="38761D"/>
            </a:solidFill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70675" tIns="97525" rIns="170675" bIns="975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400"/>
                <a:buFont typeface="Arial"/>
                <a:buNone/>
              </a:pPr>
              <a:r>
                <a:rPr lang="en-MY" sz="2400" b="1">
                  <a:solidFill>
                    <a:schemeClr val="lt1"/>
                  </a:solidFill>
                </a:rPr>
                <a:t>Prompt initiation of treatment</a:t>
              </a:r>
              <a:endParaRPr sz="2400" b="1">
                <a:solidFill>
                  <a:schemeClr val="lt1"/>
                </a:solidFill>
              </a:endParaRPr>
            </a:p>
          </p:txBody>
        </p:sp>
        <p:sp>
          <p:nvSpPr>
            <p:cNvPr id="162" name="Google Shape;162;p5"/>
            <p:cNvSpPr/>
            <p:nvPr/>
          </p:nvSpPr>
          <p:spPr>
            <a:xfrm>
              <a:off x="7437542" y="1013159"/>
              <a:ext cx="3259148" cy="2618730"/>
            </a:xfrm>
            <a:prstGeom prst="rect">
              <a:avLst/>
            </a:prstGeom>
            <a:solidFill>
              <a:srgbClr val="CAE1E4">
                <a:alpha val="89803"/>
              </a:srgbClr>
            </a:solidFill>
            <a:ln w="25400" cap="flat" cmpd="sng">
              <a:solidFill>
                <a:schemeClr val="lt1">
                  <a:alpha val="89803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5"/>
            <p:cNvSpPr txBox="1"/>
            <p:nvPr/>
          </p:nvSpPr>
          <p:spPr>
            <a:xfrm>
              <a:off x="7437542" y="1013159"/>
              <a:ext cx="3259148" cy="2618730"/>
            </a:xfrm>
            <a:prstGeom prst="rect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000" tIns="96000" rIns="128000" bIns="144000" anchor="ctr" anchorCtr="0">
              <a:noAutofit/>
            </a:bodyPr>
            <a:lstStyle/>
            <a:p>
              <a:pPr marL="171450" marR="0" lvl="1" indent="-17145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Arial"/>
                <a:buChar char="•"/>
              </a:pPr>
              <a:r>
                <a:rPr lang="en-MY"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Based on severity</a:t>
              </a:r>
              <a:endParaRPr/>
            </a:p>
          </p:txBody>
        </p:sp>
      </p:grpSp>
      <p:sp>
        <p:nvSpPr>
          <p:cNvPr id="164" name="Google Shape;164;p5"/>
          <p:cNvSpPr txBox="1"/>
          <p:nvPr/>
        </p:nvSpPr>
        <p:spPr>
          <a:xfrm>
            <a:off x="208140" y="6308601"/>
            <a:ext cx="11568224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Global Initiative for Asthma (GINA). Global Strategy for Asthma Management and Prevention (2024 update). 2024</a:t>
            </a:r>
            <a:endParaRPr/>
          </a:p>
          <a:p>
            <a:pPr marL="228600" marR="0" lvl="0" indent="-158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6" descr="A screenshot of a medical report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 l="3585" t="2375" r="5287" b="4383"/>
          <a:stretch/>
        </p:blipFill>
        <p:spPr>
          <a:xfrm>
            <a:off x="1785845" y="1168750"/>
            <a:ext cx="8620309" cy="504112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6"/>
          <p:cNvSpPr txBox="1">
            <a:spLocks noGrp="1"/>
          </p:cNvSpPr>
          <p:nvPr>
            <p:ph type="body" idx="1"/>
          </p:nvPr>
        </p:nvSpPr>
        <p:spPr>
          <a:xfrm>
            <a:off x="282633" y="400656"/>
            <a:ext cx="11927666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400"/>
              <a:buNone/>
            </a:pPr>
            <a:r>
              <a:rPr lang="en-MY" sz="4400" b="1">
                <a:solidFill>
                  <a:srgbClr val="32AEB8"/>
                </a:solidFill>
              </a:rPr>
              <a:t>Assessment</a:t>
            </a:r>
            <a:endParaRPr/>
          </a:p>
        </p:txBody>
      </p:sp>
      <p:sp>
        <p:nvSpPr>
          <p:cNvPr id="172" name="Google Shape;172;p6"/>
          <p:cNvSpPr txBox="1"/>
          <p:nvPr/>
        </p:nvSpPr>
        <p:spPr>
          <a:xfrm>
            <a:off x="267424" y="6209886"/>
            <a:ext cx="1195808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2.Global Initiative for Asthma (GINA). Global Strategy for Asthma Management and Prevention (2024 update). 2024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33. Plaza Moral V et al. GEMA 5.3. Spanish Guideline on the Management of Asthma. Open Respir Arch. 2023;5(4):100277.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7"/>
          <p:cNvSpPr txBox="1">
            <a:spLocks noGrp="1"/>
          </p:cNvSpPr>
          <p:nvPr>
            <p:ph type="body" idx="1"/>
          </p:nvPr>
        </p:nvSpPr>
        <p:spPr>
          <a:xfrm>
            <a:off x="282633" y="400656"/>
            <a:ext cx="11927666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400"/>
              <a:buNone/>
            </a:pPr>
            <a:r>
              <a:rPr lang="en-MY" sz="4400" b="1">
                <a:solidFill>
                  <a:srgbClr val="32AEB8"/>
                </a:solidFill>
              </a:rPr>
              <a:t>Classification of Severity</a:t>
            </a:r>
            <a:endParaRPr/>
          </a:p>
        </p:txBody>
      </p:sp>
      <p:sp>
        <p:nvSpPr>
          <p:cNvPr id="179" name="Google Shape;179;p7"/>
          <p:cNvSpPr/>
          <p:nvPr/>
        </p:nvSpPr>
        <p:spPr>
          <a:xfrm>
            <a:off x="282625" y="1546097"/>
            <a:ext cx="11155800" cy="448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 b="1">
                <a:solidFill>
                  <a:schemeClr val="dk1"/>
                </a:solidFill>
              </a:rPr>
              <a:t>Symptoms, signs </a:t>
            </a:r>
            <a:r>
              <a:rPr lang="en-MY" sz="2800">
                <a:solidFill>
                  <a:schemeClr val="dk1"/>
                </a:solidFill>
              </a:rPr>
              <a:t>are used to </a:t>
            </a:r>
            <a:r>
              <a:rPr lang="en-MY" sz="2800" b="1">
                <a:solidFill>
                  <a:schemeClr val="dk1"/>
                </a:solidFill>
              </a:rPr>
              <a:t>classify</a:t>
            </a:r>
            <a:r>
              <a:rPr lang="en-MY" sz="2800">
                <a:solidFill>
                  <a:schemeClr val="dk1"/>
                </a:solidFill>
              </a:rPr>
              <a:t> asthma exacerbations into categories of </a:t>
            </a:r>
            <a:r>
              <a:rPr lang="en-MY" sz="2800" b="1">
                <a:solidFill>
                  <a:schemeClr val="dk1"/>
                </a:solidFill>
              </a:rPr>
              <a:t>mild, moderate, severe and life-threatening.</a:t>
            </a:r>
            <a:endParaRPr sz="2800" b="1">
              <a:solidFill>
                <a:schemeClr val="dk1"/>
              </a:solidFill>
            </a:endParaRPr>
          </a:p>
          <a:p>
            <a:pPr marL="457200" marR="0" lvl="0" indent="-45720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</a:rPr>
              <a:t>Although PEF or FEV1 are useful and valid measures of airway calibre, it is not applicable</a:t>
            </a: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 be used in acute asthma exacerbation. </a:t>
            </a:r>
            <a:endParaRPr/>
          </a:p>
          <a:p>
            <a:pPr marL="457200" marR="0" lvl="0" indent="-457200" algn="just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lang="en-MY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Treatment should be initiated immediately based on the severity of asthma exacerbation.</a:t>
            </a:r>
            <a:endParaRPr/>
          </a:p>
        </p:txBody>
      </p:sp>
      <p:sp>
        <p:nvSpPr>
          <p:cNvPr id="180" name="Google Shape;180;p7"/>
          <p:cNvSpPr txBox="1"/>
          <p:nvPr/>
        </p:nvSpPr>
        <p:spPr>
          <a:xfrm>
            <a:off x="252215" y="6134178"/>
            <a:ext cx="1195808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33. Plaza Moral V, et al. GEMA 5.3. Spanish Guideline on the Management of Asthma. Open Respir Arch. 2023;5(4):100277.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8"/>
          <p:cNvSpPr txBox="1">
            <a:spLocks noGrp="1"/>
          </p:cNvSpPr>
          <p:nvPr>
            <p:ph type="body" idx="1"/>
          </p:nvPr>
        </p:nvSpPr>
        <p:spPr>
          <a:xfrm>
            <a:off x="282633" y="400656"/>
            <a:ext cx="11927666" cy="768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400"/>
              <a:buNone/>
            </a:pPr>
            <a:r>
              <a:rPr lang="en-MY" sz="4400" b="1">
                <a:solidFill>
                  <a:srgbClr val="32AEB8"/>
                </a:solidFill>
              </a:rPr>
              <a:t>Classification of Severity</a:t>
            </a:r>
            <a:endParaRPr/>
          </a:p>
        </p:txBody>
      </p:sp>
      <p:pic>
        <p:nvPicPr>
          <p:cNvPr id="187" name="Google Shape;187;p8" descr="A chart with text and numbers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0279" y="1039236"/>
            <a:ext cx="4643623" cy="5562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8" descr="A close-up of a blue card&#10;&#10;AI-generated content may be incorrect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03900" y="1944300"/>
            <a:ext cx="6872450" cy="283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" name="Google Shape;193;g3741842dc5c_0_241"/>
          <p:cNvGrpSpPr/>
          <p:nvPr/>
        </p:nvGrpSpPr>
        <p:grpSpPr>
          <a:xfrm>
            <a:off x="8839200" y="114068"/>
            <a:ext cx="3352851" cy="694800"/>
            <a:chOff x="8730712" y="176901"/>
            <a:chExt cx="3352851" cy="694800"/>
          </a:xfrm>
        </p:grpSpPr>
        <p:pic>
          <p:nvPicPr>
            <p:cNvPr id="194" name="Google Shape;194;g3741842dc5c_0_241"/>
            <p:cNvPicPr preferRelativeResize="0"/>
            <p:nvPr/>
          </p:nvPicPr>
          <p:blipFill rotWithShape="1">
            <a:blip r:embed="rId3">
              <a:alphaModFix/>
            </a:blip>
            <a:srcRect t="27493" r="-1224" b="11973"/>
            <a:stretch/>
          </p:blipFill>
          <p:spPr>
            <a:xfrm>
              <a:off x="8730712" y="176901"/>
              <a:ext cx="754200" cy="694800"/>
            </a:xfrm>
            <a:prstGeom prst="ellipse">
              <a:avLst/>
            </a:prstGeom>
            <a:noFill/>
            <a:ln>
              <a:noFill/>
            </a:ln>
          </p:spPr>
        </p:pic>
        <p:sp>
          <p:nvSpPr>
            <p:cNvPr id="195" name="Google Shape;195;g3741842dc5c_0_241"/>
            <p:cNvSpPr txBox="1"/>
            <p:nvPr/>
          </p:nvSpPr>
          <p:spPr>
            <a:xfrm>
              <a:off x="9484963" y="201201"/>
              <a:ext cx="25986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2AEB8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32AEB8"/>
                  </a:solidFill>
                  <a:latin typeface="Arial"/>
                  <a:ea typeface="Arial"/>
                  <a:cs typeface="Arial"/>
                  <a:sym typeface="Arial"/>
                </a:rPr>
                <a:t>Training of Core Trainers on CPG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2A40D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F2A40D"/>
                  </a:solidFill>
                  <a:latin typeface="Arial"/>
                  <a:ea typeface="Arial"/>
                  <a:cs typeface="Arial"/>
                  <a:sym typeface="Arial"/>
                </a:rPr>
                <a:t>Management of Asthma in Adults 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2A40D"/>
                </a:buClr>
                <a:buSzPts val="1200"/>
                <a:buFont typeface="Arial"/>
                <a:buNone/>
              </a:pPr>
              <a:r>
                <a:rPr lang="en-MY" sz="1200" b="1" i="0" u="none" strike="noStrike" cap="none">
                  <a:solidFill>
                    <a:srgbClr val="F2A40D"/>
                  </a:solidFill>
                  <a:latin typeface="Arial"/>
                  <a:ea typeface="Arial"/>
                  <a:cs typeface="Arial"/>
                  <a:sym typeface="Arial"/>
                </a:rPr>
                <a:t>(Second Edition)</a:t>
              </a:r>
              <a:endParaRPr/>
            </a:p>
          </p:txBody>
        </p:sp>
      </p:grpSp>
      <p:pic>
        <p:nvPicPr>
          <p:cNvPr id="196" name="Google Shape;196;g3741842dc5c_0_241"/>
          <p:cNvPicPr preferRelativeResize="0"/>
          <p:nvPr/>
        </p:nvPicPr>
        <p:blipFill rotWithShape="1">
          <a:blip r:embed="rId4">
            <a:alphaModFix/>
          </a:blip>
          <a:srcRect l="22671" t="33415" r="11325" b="13977"/>
          <a:stretch/>
        </p:blipFill>
        <p:spPr>
          <a:xfrm>
            <a:off x="6563100" y="474050"/>
            <a:ext cx="5411200" cy="638395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g3741842dc5c_0_241"/>
          <p:cNvSpPr txBox="1"/>
          <p:nvPr/>
        </p:nvSpPr>
        <p:spPr>
          <a:xfrm>
            <a:off x="0" y="0"/>
            <a:ext cx="9576000" cy="60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3600"/>
              <a:buFont typeface="Arial"/>
              <a:buNone/>
            </a:pPr>
            <a:r>
              <a:rPr lang="en-MY" sz="2800" b="1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Management of Asthma Exacerbation </a:t>
            </a:r>
            <a:endParaRPr sz="28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3600"/>
              <a:buFont typeface="Arial"/>
              <a:buNone/>
            </a:pP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Arial"/>
              <a:buNone/>
            </a:pPr>
            <a:r>
              <a:rPr lang="en-MY" sz="36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Sagesc</a:t>
            </a:r>
            <a:endParaRPr sz="36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8" name="Google Shape;198;g3741842dc5c_0_241" title="Screenshot 2025-08-02 at 22.27.21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3350" y="474050"/>
            <a:ext cx="5064700" cy="6383949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g3741842dc5c_0_241"/>
          <p:cNvSpPr txBox="1"/>
          <p:nvPr/>
        </p:nvSpPr>
        <p:spPr>
          <a:xfrm rot="-5400000">
            <a:off x="-2291425" y="3248325"/>
            <a:ext cx="5494500" cy="6156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800" b="1">
                <a:solidFill>
                  <a:schemeClr val="lt1"/>
                </a:solidFill>
              </a:rPr>
              <a:t>Primary care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200" name="Google Shape;200;g3741842dc5c_0_241"/>
          <p:cNvSpPr txBox="1"/>
          <p:nvPr/>
        </p:nvSpPr>
        <p:spPr>
          <a:xfrm rot="-5400000">
            <a:off x="3468325" y="3358225"/>
            <a:ext cx="5494500" cy="6156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800" b="1">
                <a:solidFill>
                  <a:schemeClr val="lt1"/>
                </a:solidFill>
              </a:rPr>
              <a:t>Emergency Department</a:t>
            </a:r>
            <a:endParaRPr sz="2800">
              <a:solidFill>
                <a:schemeClr val="l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0"/>
          <p:cNvSpPr txBox="1"/>
          <p:nvPr/>
        </p:nvSpPr>
        <p:spPr>
          <a:xfrm>
            <a:off x="270250" y="1368796"/>
            <a:ext cx="112428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MY" sz="3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Oxygen therapy</a:t>
            </a:r>
            <a:endParaRPr sz="32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1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7" name="Google Shape;207;p10" descr="A close-up of a sign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0994" y="1874487"/>
            <a:ext cx="9732132" cy="2243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10" descr="A blue background with black text&#10;&#10;AI-generated content may be incorrect.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9005" y="4345992"/>
            <a:ext cx="9584801" cy="2118003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10"/>
          <p:cNvSpPr txBox="1"/>
          <p:nvPr/>
        </p:nvSpPr>
        <p:spPr>
          <a:xfrm>
            <a:off x="141758" y="362670"/>
            <a:ext cx="11908500" cy="7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32AEB8"/>
              </a:buClr>
              <a:buSzPts val="4000"/>
              <a:buFont typeface="Arial"/>
              <a:buNone/>
            </a:pPr>
            <a:r>
              <a:rPr lang="en-MY" sz="4000" b="1">
                <a:solidFill>
                  <a:srgbClr val="32AEB8"/>
                </a:solidFill>
                <a:latin typeface="Arial"/>
                <a:ea typeface="Arial"/>
                <a:cs typeface="Arial"/>
                <a:sym typeface="Arial"/>
              </a:rPr>
              <a:t>Treatment of Asthma Exacerbations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Contents Slide Master">
  <a:themeElements>
    <a:clrScheme name="ALLPPT-COLOR-A19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32AEB8"/>
      </a:accent1>
      <a:accent2>
        <a:srgbClr val="F2A40D"/>
      </a:accent2>
      <a:accent3>
        <a:srgbClr val="32AEB8"/>
      </a:accent3>
      <a:accent4>
        <a:srgbClr val="F2A40D"/>
      </a:accent4>
      <a:accent5>
        <a:srgbClr val="32AEB8"/>
      </a:accent5>
      <a:accent6>
        <a:srgbClr val="F2A40D"/>
      </a:accent6>
      <a:hlink>
        <a:srgbClr val="3F3F3F"/>
      </a:hlink>
      <a:folHlink>
        <a:srgbClr val="3F3F3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3204</Words>
  <Application>Microsoft Office PowerPoint</Application>
  <PresentationFormat>Widescreen</PresentationFormat>
  <Paragraphs>359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Roboto</vt:lpstr>
      <vt:lpstr>Architects Daughter</vt:lpstr>
      <vt:lpstr>Calibri</vt:lpstr>
      <vt:lpstr>Courier New</vt:lpstr>
      <vt:lpstr>Arial</vt:lpstr>
      <vt:lpstr>2_Contents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Azza Omar</dc:creator>
  <cp:lastModifiedBy>Ayuni Muhamad</cp:lastModifiedBy>
  <cp:revision>1</cp:revision>
  <dcterms:created xsi:type="dcterms:W3CDTF">2025-05-05T03:35:44Z</dcterms:created>
  <dcterms:modified xsi:type="dcterms:W3CDTF">2025-08-05T02:17:31Z</dcterms:modified>
</cp:coreProperties>
</file>